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9" d="100"/>
          <a:sy n="79" d="100"/>
        </p:scale>
        <p:origin x="-48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22.12.2011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22.12.2011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22.12.2011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22.12.2011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22.12.2011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22.12.2011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22.12.2011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22.12.2011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22.12.2011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22.12.2011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22.12.2011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22.12.2011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8596" y="357167"/>
            <a:ext cx="8215370" cy="6000792"/>
          </a:xfrm>
        </p:spPr>
        <p:txBody>
          <a:bodyPr>
            <a:normAutofit fontScale="90000"/>
          </a:bodyPr>
          <a:lstStyle/>
          <a:p>
            <a:r>
              <a:rPr lang="ru-RU" sz="2200" b="1" dirty="0" smtClean="0">
                <a:latin typeface="Times New Roman" pitchFamily="18" charset="0"/>
                <a:cs typeface="Times New Roman" pitchFamily="18" charset="0"/>
              </a:rPr>
              <a:t>Компьютер </a:t>
            </a:r>
            <a:r>
              <a:rPr lang="ru-RU" sz="2200" b="1" dirty="0" err="1" smtClean="0">
                <a:latin typeface="Times New Roman" pitchFamily="18" charset="0"/>
                <a:cs typeface="Times New Roman" pitchFamily="18" charset="0"/>
              </a:rPr>
              <a:t>тушунчаси</a:t>
            </a:r>
            <a:r>
              <a:rPr lang="ru-RU" sz="2200" b="1" dirty="0" smtClean="0">
                <a:latin typeface="Times New Roman" pitchFamily="18" charset="0"/>
                <a:cs typeface="Times New Roman" pitchFamily="18" charset="0"/>
              </a:rPr>
              <a:t>.</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Ҳисобларни бажариш</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шу</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жумладан</a:t>
            </a:r>
            <a:r>
              <a:rPr lang="ru-RU" sz="2200" dirty="0" smtClean="0">
                <a:latin typeface="Times New Roman" pitchFamily="18" charset="0"/>
                <a:cs typeface="Times New Roman" pitchFamily="18" charset="0"/>
              </a:rPr>
              <a:t> электрон </a:t>
            </a:r>
            <a:r>
              <a:rPr lang="ru-RU" sz="2200" dirty="0" err="1" smtClean="0">
                <a:latin typeface="Times New Roman" pitchFamily="18" charset="0"/>
                <a:cs typeface="Times New Roman" pitchFamily="18" charset="0"/>
              </a:rPr>
              <a:t>шаклдаги</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ахборотни</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олдиндан</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белгиланган</a:t>
            </a:r>
            <a:r>
              <a:rPr lang="ru-RU" sz="2200" dirty="0" smtClean="0">
                <a:latin typeface="Times New Roman" pitchFamily="18" charset="0"/>
                <a:cs typeface="Times New Roman" pitchFamily="18" charset="0"/>
              </a:rPr>
              <a:t> алгоритм </a:t>
            </a:r>
            <a:r>
              <a:rPr lang="ru-RU" sz="2200" dirty="0" err="1" smtClean="0">
                <a:latin typeface="Times New Roman" pitchFamily="18" charset="0"/>
                <a:cs typeface="Times New Roman" pitchFamily="18" charset="0"/>
              </a:rPr>
              <a:t>бўйича</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қабул қилиш</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қайта ишлаш</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сақлаш ва</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ишлов</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бериш</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учун</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мўлжалланган</a:t>
            </a:r>
            <a:r>
              <a:rPr lang="ru-RU" sz="2200" dirty="0" smtClean="0">
                <a:latin typeface="Times New Roman" pitchFamily="18" charset="0"/>
                <a:cs typeface="Times New Roman" pitchFamily="18" charset="0"/>
              </a:rPr>
              <a:t> </a:t>
            </a:r>
            <a:r>
              <a:rPr lang="uz-Cyrl-UZ" sz="2200" dirty="0" smtClean="0">
                <a:latin typeface="Times New Roman" pitchFamily="18" charset="0"/>
                <a:cs typeface="Times New Roman" pitchFamily="18" charset="0"/>
              </a:rPr>
              <a:t>электрон </a:t>
            </a:r>
            <a:r>
              <a:rPr lang="ru-RU" sz="2200" dirty="0" smtClean="0">
                <a:latin typeface="Times New Roman" pitchFamily="18" charset="0"/>
                <a:cs typeface="Times New Roman" pitchFamily="18" charset="0"/>
              </a:rPr>
              <a:t>машина. Компьютер </a:t>
            </a:r>
            <a:r>
              <a:rPr lang="ru-RU" sz="2200" dirty="0" err="1" smtClean="0">
                <a:latin typeface="Times New Roman" pitchFamily="18" charset="0"/>
                <a:cs typeface="Times New Roman" pitchFamily="18" charset="0"/>
              </a:rPr>
              <a:t>сўзи</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инглиз</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тилидаги</a:t>
            </a:r>
            <a:r>
              <a:rPr lang="ru-RU" sz="2200" dirty="0" smtClean="0">
                <a:latin typeface="Times New Roman" pitchFamily="18" charset="0"/>
                <a:cs typeface="Times New Roman" pitchFamily="18" charset="0"/>
              </a:rPr>
              <a:t> </a:t>
            </a:r>
            <a:r>
              <a:rPr lang="uz-Cyrl-UZ" sz="2200" dirty="0" smtClean="0">
                <a:latin typeface="Times New Roman" pitchFamily="18" charset="0"/>
                <a:cs typeface="Times New Roman" pitchFamily="18" charset="0"/>
              </a:rPr>
              <a:t>“</a:t>
            </a:r>
            <a:r>
              <a:rPr lang="ru-RU" sz="2200" dirty="0" err="1" smtClean="0">
                <a:latin typeface="Times New Roman" pitchFamily="18" charset="0"/>
                <a:cs typeface="Times New Roman" pitchFamily="18" charset="0"/>
              </a:rPr>
              <a:t>to</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compute</a:t>
            </a:r>
            <a:r>
              <a:rPr lang="uz-Cyrl-UZ" sz="2200" dirty="0" smtClean="0">
                <a:latin typeface="Times New Roman" pitchFamily="18" charset="0"/>
                <a:cs typeface="Times New Roman" pitchFamily="18" charset="0"/>
              </a:rPr>
              <a:t>”</a:t>
            </a:r>
            <a:r>
              <a:rPr lang="ru-RU" sz="2200" dirty="0" smtClean="0">
                <a:latin typeface="Times New Roman" pitchFamily="18" charset="0"/>
                <a:cs typeface="Times New Roman" pitchFamily="18" charset="0"/>
              </a:rPr>
              <a:t>, </a:t>
            </a:r>
            <a:r>
              <a:rPr lang="uz-Cyrl-UZ" sz="2200" dirty="0" smtClean="0">
                <a:latin typeface="Times New Roman" pitchFamily="18" charset="0"/>
                <a:cs typeface="Times New Roman" pitchFamily="18" charset="0"/>
              </a:rPr>
              <a:t>“</a:t>
            </a:r>
            <a:r>
              <a:rPr lang="ru-RU" sz="2200" dirty="0" err="1" smtClean="0">
                <a:latin typeface="Times New Roman" pitchFamily="18" charset="0"/>
                <a:cs typeface="Times New Roman" pitchFamily="18" charset="0"/>
              </a:rPr>
              <a:t>computer</a:t>
            </a:r>
            <a:r>
              <a:rPr lang="uz-Cyrl-UZ" sz="2200" dirty="0" smtClean="0">
                <a:latin typeface="Times New Roman" pitchFamily="18" charset="0"/>
                <a:cs typeface="Times New Roman" pitchFamily="18" charset="0"/>
              </a:rPr>
              <a:t>”</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сўзларининг</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ҳосиласи бўлиб</a:t>
            </a:r>
            <a:r>
              <a:rPr lang="ru-RU" sz="2200" dirty="0" smtClean="0">
                <a:latin typeface="Times New Roman" pitchFamily="18" charset="0"/>
                <a:cs typeface="Times New Roman" pitchFamily="18" charset="0"/>
              </a:rPr>
              <a:t>, улар “</a:t>
            </a:r>
            <a:r>
              <a:rPr lang="ru-RU" sz="2200" dirty="0" err="1" smtClean="0">
                <a:latin typeface="Times New Roman" pitchFamily="18" charset="0"/>
                <a:cs typeface="Times New Roman" pitchFamily="18" charset="0"/>
              </a:rPr>
              <a:t>ҳисоблаш</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ҳисоблагич</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деб</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таржима</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қилинади</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Дастлаб</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инглиз</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тилида</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бу</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сўз</a:t>
            </a:r>
            <a:r>
              <a:rPr lang="ru-RU" sz="2200" dirty="0" smtClean="0">
                <a:latin typeface="Times New Roman" pitchFamily="18" charset="0"/>
                <a:cs typeface="Times New Roman" pitchFamily="18" charset="0"/>
              </a:rPr>
              <a:t>, механик </a:t>
            </a:r>
            <a:r>
              <a:rPr lang="ru-RU" sz="2200" dirty="0" err="1" smtClean="0">
                <a:latin typeface="Times New Roman" pitchFamily="18" charset="0"/>
                <a:cs typeface="Times New Roman" pitchFamily="18" charset="0"/>
              </a:rPr>
              <a:t>қурилмани жалб</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қилиб ёки</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унинг</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кўмагисиз</a:t>
            </a:r>
            <a:r>
              <a:rPr lang="ru-RU" sz="2200" dirty="0" smtClean="0">
                <a:latin typeface="Times New Roman" pitchFamily="18" charset="0"/>
                <a:cs typeface="Times New Roman" pitchFamily="18" charset="0"/>
              </a:rPr>
              <a:t> арифметик </a:t>
            </a:r>
            <a:r>
              <a:rPr lang="ru-RU" sz="2200" dirty="0" err="1" smtClean="0">
                <a:latin typeface="Times New Roman" pitchFamily="18" charset="0"/>
                <a:cs typeface="Times New Roman" pitchFamily="18" charset="0"/>
              </a:rPr>
              <a:t>ҳисобларни бажарадиган</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инсонни</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англатган</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Кейинчалик</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унинг</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маъноси</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машиналарнинг</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ўзига</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кўчирилди</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бироқ, замонавий</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компьютерлар</a:t>
            </a:r>
            <a:r>
              <a:rPr lang="ru-RU" sz="2200" dirty="0" smtClean="0">
                <a:latin typeface="Times New Roman" pitchFamily="18" charset="0"/>
                <a:cs typeface="Times New Roman" pitchFamily="18" charset="0"/>
              </a:rPr>
              <a:t> математика </a:t>
            </a:r>
            <a:r>
              <a:rPr lang="ru-RU" sz="2200" dirty="0" err="1" smtClean="0">
                <a:latin typeface="Times New Roman" pitchFamily="18" charset="0"/>
                <a:cs typeface="Times New Roman" pitchFamily="18" charset="0"/>
              </a:rPr>
              <a:t>билан</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бевосита</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боғлиқ бўлмаган</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кўплаб</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масалаларни</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ҳам бажарадилар</a:t>
            </a:r>
            <a:r>
              <a:rPr lang="ru-RU" sz="2200" dirty="0" smtClean="0">
                <a:latin typeface="Times New Roman" pitchFamily="18" charset="0"/>
                <a:cs typeface="Times New Roman" pitchFamily="18" charset="0"/>
              </a:rPr>
              <a:t>. XX </a:t>
            </a:r>
            <a:r>
              <a:rPr lang="ru-RU" sz="2200" dirty="0" err="1" smtClean="0">
                <a:latin typeface="Times New Roman" pitchFamily="18" charset="0"/>
                <a:cs typeface="Times New Roman" pitchFamily="18" charset="0"/>
              </a:rPr>
              <a:t>асрнинг</a:t>
            </a:r>
            <a:r>
              <a:rPr lang="ru-RU" sz="2200" dirty="0" smtClean="0">
                <a:latin typeface="Times New Roman" pitchFamily="18" charset="0"/>
                <a:cs typeface="Times New Roman" pitchFamily="18" charset="0"/>
              </a:rPr>
              <a:t> 90-йилларидан </a:t>
            </a:r>
            <a:r>
              <a:rPr lang="ru-RU" sz="2200" dirty="0" err="1" smtClean="0">
                <a:latin typeface="Times New Roman" pitchFamily="18" charset="0"/>
                <a:cs typeface="Times New Roman" pitchFamily="18" charset="0"/>
              </a:rPr>
              <a:t>бошлаб</a:t>
            </a:r>
            <a:r>
              <a:rPr lang="ru-RU" sz="2200" dirty="0" smtClean="0">
                <a:latin typeface="Times New Roman" pitchFamily="18" charset="0"/>
                <a:cs typeface="Times New Roman" pitchFamily="18" charset="0"/>
              </a:rPr>
              <a:t>, компьютер </a:t>
            </a:r>
            <a:r>
              <a:rPr lang="ru-RU" sz="2200" dirty="0" err="1" smtClean="0">
                <a:latin typeface="Times New Roman" pitchFamily="18" charset="0"/>
                <a:cs typeface="Times New Roman" pitchFamily="18" charset="0"/>
              </a:rPr>
              <a:t>атамаси</a:t>
            </a:r>
            <a:r>
              <a:rPr lang="ru-RU" sz="2200" dirty="0" smtClean="0">
                <a:latin typeface="Times New Roman" pitchFamily="18" charset="0"/>
                <a:cs typeface="Times New Roman" pitchFamily="18" charset="0"/>
              </a:rPr>
              <a:t> электрон </a:t>
            </a:r>
            <a:r>
              <a:rPr lang="ru-RU" sz="2200" dirty="0" err="1" smtClean="0">
                <a:latin typeface="Times New Roman" pitchFamily="18" charset="0"/>
                <a:cs typeface="Times New Roman" pitchFamily="18" charset="0"/>
              </a:rPr>
              <a:t>ҳисоблаш машиналари</a:t>
            </a:r>
            <a:r>
              <a:rPr lang="ru-RU" sz="2200" dirty="0" smtClean="0">
                <a:latin typeface="Times New Roman" pitchFamily="18" charset="0"/>
                <a:cs typeface="Times New Roman" pitchFamily="18" charset="0"/>
              </a:rPr>
              <a:t> (ЭҲМ) </a:t>
            </a:r>
            <a:r>
              <a:rPr lang="ru-RU" sz="2200" dirty="0" err="1" smtClean="0">
                <a:latin typeface="Times New Roman" pitchFamily="18" charset="0"/>
                <a:cs typeface="Times New Roman" pitchFamily="18" charset="0"/>
              </a:rPr>
              <a:t>атамасини</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амалда</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сиқиб чиқарди</a:t>
            </a:r>
            <a:r>
              <a:rPr lang="ru-RU" sz="2200" dirty="0" smtClean="0">
                <a:latin typeface="Times New Roman" pitchFamily="18" charset="0"/>
                <a:cs typeface="Times New Roman" pitchFamily="18" charset="0"/>
              </a:rPr>
              <a:t>. Компьютер </a:t>
            </a:r>
            <a:r>
              <a:rPr lang="ru-RU" sz="2200" dirty="0" err="1" smtClean="0">
                <a:latin typeface="Times New Roman" pitchFamily="18" charset="0"/>
                <a:cs typeface="Times New Roman" pitchFamily="18" charset="0"/>
              </a:rPr>
              <a:t>қуйидаги асосий</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блоклардан</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иборат</a:t>
            </a:r>
            <a:r>
              <a:rPr lang="ru-RU" sz="2200" dirty="0" smtClean="0">
                <a:latin typeface="Times New Roman" pitchFamily="18" charset="0"/>
                <a:cs typeface="Times New Roman" pitchFamily="18" charset="0"/>
              </a:rPr>
              <a:t>:</a:t>
            </a:r>
            <a:r>
              <a:rPr lang="uz-Latn-UZ" sz="2200" dirty="0" smtClean="0">
                <a:latin typeface="Times New Roman" pitchFamily="18" charset="0"/>
                <a:cs typeface="Times New Roman" pitchFamily="18" charset="0"/>
              </a:rPr>
              <a:t/>
            </a:r>
            <a:br>
              <a:rPr lang="uz-Latn-UZ" sz="2200" dirty="0" smtClean="0">
                <a:latin typeface="Times New Roman" pitchFamily="18" charset="0"/>
                <a:cs typeface="Times New Roman" pitchFamily="18" charset="0"/>
              </a:rPr>
            </a:br>
            <a:r>
              <a:rPr lang="uz-Latn-UZ"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асосий</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хотира</a:t>
            </a:r>
            <a:r>
              <a:rPr lang="ru-RU" sz="2200" dirty="0" smtClean="0">
                <a:latin typeface="Times New Roman" pitchFamily="18" charset="0"/>
                <a:cs typeface="Times New Roman" pitchFamily="18" charset="0"/>
              </a:rPr>
              <a:t>;</a:t>
            </a:r>
            <a:br>
              <a:rPr lang="ru-RU" sz="2200" dirty="0" smtClean="0">
                <a:latin typeface="Times New Roman" pitchFamily="18" charset="0"/>
                <a:cs typeface="Times New Roman" pitchFamily="18" charset="0"/>
              </a:rPr>
            </a:br>
            <a:r>
              <a:rPr lang="uz-Latn-UZ" sz="2200"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процессор;</a:t>
            </a:r>
            <a:br>
              <a:rPr lang="ru-RU" sz="2200" dirty="0" smtClean="0">
                <a:latin typeface="Times New Roman" pitchFamily="18" charset="0"/>
                <a:cs typeface="Times New Roman" pitchFamily="18" charset="0"/>
              </a:rPr>
            </a:br>
            <a:r>
              <a:rPr lang="uz-Latn-UZ"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ташқи қурилмалар.</a:t>
            </a:r>
            <a:r>
              <a:rPr lang="ru-RU" dirty="0" smtClean="0"/>
              <a:t/>
            </a:r>
            <a:br>
              <a:rPr lang="ru-RU" dirty="0" smtClean="0"/>
            </a:br>
            <a:r>
              <a:rPr lang="uz-Cyrl-UZ" sz="2200" dirty="0" smtClean="0">
                <a:latin typeface="Times New Roman" pitchFamily="18" charset="0"/>
                <a:cs typeface="Times New Roman" pitchFamily="18" charset="0"/>
              </a:rPr>
              <a:t>Компьютер - бу турли ҳажмдаги, ҳар хил кўринишдаги ахборотларни тезлик билан ишлаб беришни таъминловчи универсал автоматик қурилмадир.</a:t>
            </a:r>
            <a:endParaRPr lang="ru-RU"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Новый рисунок"/>
          <p:cNvPicPr>
            <a:picLocks noChangeAspect="1" noChangeArrowheads="1"/>
          </p:cNvPicPr>
          <p:nvPr/>
        </p:nvPicPr>
        <p:blipFill>
          <a:blip r:embed="rId2" cstate="print"/>
          <a:srcRect/>
          <a:stretch>
            <a:fillRect/>
          </a:stretch>
        </p:blipFill>
        <p:spPr bwMode="auto">
          <a:xfrm>
            <a:off x="785786" y="178486"/>
            <a:ext cx="7858180" cy="6173109"/>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011618"/>
          </a:xfrm>
        </p:spPr>
        <p:txBody>
          <a:bodyPr>
            <a:noAutofit/>
          </a:bodyPr>
          <a:lstStyle/>
          <a:p>
            <a:r>
              <a:rPr lang="ru-RU" sz="2000" b="1" dirty="0" smtClean="0">
                <a:latin typeface="Times New Roman" pitchFamily="18" charset="0"/>
                <a:cs typeface="Times New Roman" pitchFamily="18" charset="0"/>
              </a:rPr>
              <a:t>Ноутбук </a:t>
            </a:r>
            <a:r>
              <a:rPr lang="ru-RU" sz="2000" b="1" dirty="0" err="1" smtClean="0">
                <a:latin typeface="Times New Roman" pitchFamily="18" charset="0"/>
                <a:cs typeface="Times New Roman" pitchFamily="18" charset="0"/>
              </a:rPr>
              <a:t>ва</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нетбуклар</a:t>
            </a:r>
            <a:r>
              <a:rPr lang="ru-RU" sz="2000" b="1"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Ноутбук – </a:t>
            </a:r>
            <a:r>
              <a:rPr lang="uz-Cyrl-UZ" sz="2000" dirty="0" smtClean="0">
                <a:latin typeface="Times New Roman" pitchFamily="18" charset="0"/>
                <a:cs typeface="Times New Roman" pitchFamily="18" charset="0"/>
              </a:rPr>
              <a:t>мобил </a:t>
            </a:r>
            <a:r>
              <a:rPr lang="ru-RU" sz="2000" dirty="0" err="1" smtClean="0">
                <a:latin typeface="Times New Roman" pitchFamily="18" charset="0"/>
                <a:cs typeface="Times New Roman" pitchFamily="18" charset="0"/>
              </a:rPr>
              <a:t>ихчам</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шахсий</a:t>
            </a:r>
            <a:r>
              <a:rPr lang="ru-RU" sz="2000" dirty="0" smtClean="0">
                <a:latin typeface="Times New Roman" pitchFamily="18" charset="0"/>
                <a:cs typeface="Times New Roman" pitchFamily="18" charset="0"/>
              </a:rPr>
              <a:t> компьютер. </a:t>
            </a:r>
            <a:r>
              <a:rPr lang="uz-Cyrl-UZ" sz="2000" dirty="0" smtClean="0">
                <a:latin typeface="Times New Roman" pitchFamily="18" charset="0"/>
                <a:cs typeface="Times New Roman" pitchFamily="18" charset="0"/>
              </a:rPr>
              <a:t>Унинг асосий қисми ва монитори бирлашган ҳолда бўлади. </a:t>
            </a:r>
            <a:r>
              <a:rPr lang="ru-RU" sz="2000" dirty="0" err="1" smtClean="0">
                <a:latin typeface="Times New Roman" pitchFamily="18" charset="0"/>
                <a:cs typeface="Times New Roman" pitchFamily="18" charset="0"/>
              </a:rPr>
              <a:t>Бундай</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компьютерларнинг</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кўпчилиги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деярли</a:t>
            </a:r>
            <a:r>
              <a:rPr lang="ru-RU" sz="2000" dirty="0" smtClean="0">
                <a:latin typeface="Times New Roman" pitchFamily="18" charset="0"/>
                <a:cs typeface="Times New Roman" pitchFamily="18" charset="0"/>
              </a:rPr>
              <a:t> стандарт </a:t>
            </a:r>
            <a:r>
              <a:rPr lang="ru-RU" sz="2000" dirty="0" err="1" smtClean="0">
                <a:latin typeface="Times New Roman" pitchFamily="18" charset="0"/>
                <a:cs typeface="Times New Roman" pitchFamily="18" charset="0"/>
              </a:rPr>
              <a:t>клавиатурага</a:t>
            </a:r>
            <a:r>
              <a:rPr lang="ru-RU" sz="2000" dirty="0" smtClean="0">
                <a:latin typeface="Times New Roman" pitchFamily="18" charset="0"/>
                <a:cs typeface="Times New Roman" pitchFamily="18" charset="0"/>
              </a:rPr>
              <a:t>, компьютер </a:t>
            </a:r>
            <a:r>
              <a:rPr lang="ru-RU" sz="2000" dirty="0" err="1" smtClean="0">
                <a:latin typeface="Times New Roman" pitchFamily="18" charset="0"/>
                <a:cs typeface="Times New Roman" pitchFamily="18" charset="0"/>
              </a:rPr>
              <a:t>графикаси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воситаларига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эга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Бу</a:t>
            </a:r>
            <a:r>
              <a:rPr lang="uz-Cyrl-UZ" sz="2000" dirty="0" smtClean="0">
                <a:latin typeface="Times New Roman" pitchFamily="18" charset="0"/>
                <a:cs typeface="Times New Roman" pitchFamily="18" charset="0"/>
              </a:rPr>
              <a:t>ндай</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компьютерлар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унчалик</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катта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бўлмаган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қаттиқ дисклар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ёки</a:t>
            </a:r>
            <a:r>
              <a:rPr lang="ru-RU" sz="2000" dirty="0" smtClean="0">
                <a:latin typeface="Times New Roman" pitchFamily="18" charset="0"/>
                <a:cs typeface="Times New Roman" pitchFamily="18" charset="0"/>
              </a:rPr>
              <a:t> оптик </a:t>
            </a:r>
            <a:r>
              <a:rPr lang="ru-RU" sz="2000" dirty="0" err="1" smtClean="0">
                <a:latin typeface="Times New Roman" pitchFamily="18" charset="0"/>
                <a:cs typeface="Times New Roman" pitchFamily="18" charset="0"/>
              </a:rPr>
              <a:t>дисклар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билан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ишлайди</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ru-RU" sz="2000" dirty="0" err="1" smtClean="0">
                <a:latin typeface="Times New Roman" pitchFamily="18" charset="0"/>
                <a:cs typeface="Times New Roman" pitchFamily="18" charset="0"/>
              </a:rPr>
              <a:t>Нетбук</a:t>
            </a:r>
            <a:r>
              <a:rPr lang="ru-RU" sz="2000" dirty="0" smtClean="0">
                <a:latin typeface="Times New Roman" pitchFamily="18" charset="0"/>
                <a:cs typeface="Times New Roman" pitchFamily="18" charset="0"/>
              </a:rPr>
              <a:t> - </a:t>
            </a:r>
            <a:r>
              <a:rPr lang="ru-RU" sz="2000" dirty="0" err="1" smtClean="0">
                <a:latin typeface="Times New Roman" pitchFamily="18" charset="0"/>
                <a:cs typeface="Times New Roman" pitchFamily="18" charset="0"/>
              </a:rPr>
              <a:t>Интернетдан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фойдаланиш</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ва</a:t>
            </a:r>
            <a:r>
              <a:rPr lang="ru-RU" sz="2000" dirty="0" smtClean="0">
                <a:latin typeface="Times New Roman" pitchFamily="18" charset="0"/>
                <a:cs typeface="Times New Roman" pitchFamily="18" charset="0"/>
              </a:rPr>
              <a:t> офис </a:t>
            </a:r>
            <a:r>
              <a:rPr lang="ru-RU" sz="2000" dirty="0" err="1" smtClean="0">
                <a:latin typeface="Times New Roman" pitchFamily="18" charset="0"/>
                <a:cs typeface="Times New Roman" pitchFamily="18" charset="0"/>
              </a:rPr>
              <a:t>дастурлари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билан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ишлаш</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учун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мўлжалланган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кичик</a:t>
            </a:r>
            <a:r>
              <a:rPr lang="ru-RU" sz="2000" dirty="0" smtClean="0">
                <a:latin typeface="Times New Roman" pitchFamily="18" charset="0"/>
                <a:cs typeface="Times New Roman" pitchFamily="18" charset="0"/>
              </a:rPr>
              <a:t> ноутбук</a:t>
            </a:r>
            <a:r>
              <a:rPr lang="uz-Cyrl-UZ" sz="2000" dirty="0" smtClean="0">
                <a:latin typeface="Times New Roman" pitchFamily="18" charset="0"/>
                <a:cs typeface="Times New Roman" pitchFamily="18" charset="0"/>
              </a:rPr>
              <a:t>дир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Нетбуклар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ихчам</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ўлчамлари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кичик</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вазни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кам</a:t>
            </a:r>
            <a:r>
              <a:rPr lang="ru-RU" sz="2000" dirty="0" smtClean="0">
                <a:latin typeface="Times New Roman" pitchFamily="18" charset="0"/>
                <a:cs typeface="Times New Roman" pitchFamily="18" charset="0"/>
              </a:rPr>
              <a:t> энергия </a:t>
            </a:r>
            <a:r>
              <a:rPr lang="ru-RU" sz="2000" dirty="0" err="1" smtClean="0">
                <a:latin typeface="Times New Roman" pitchFamily="18" charset="0"/>
                <a:cs typeface="Times New Roman" pitchFamily="18" charset="0"/>
              </a:rPr>
              <a:t>истеъмоли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нисбатан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арзон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нархлари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билан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ажралиб</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туради</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uz-Cyrl-UZ" sz="2000" dirty="0" smtClean="0">
                <a:latin typeface="Times New Roman" pitchFamily="18" charset="0"/>
                <a:cs typeface="Times New Roman" pitchFamily="18" charset="0"/>
              </a:rPr>
              <a:t>Нетбуклар Ноутбукларга нисбатан енгил, ихчам ва фойдаланишда жуда қулайдир. Нетбукларда Ноутбукларга нисбатан айрим ташқи қурилмалар мавжуд бўлмайди, масалан, компакт дискларни ўқиш қурилмаси.</a:t>
            </a:r>
            <a:endParaRPr lang="ru-RU" sz="2000"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cstate="print"/>
          <a:srcRect/>
          <a:stretch>
            <a:fillRect/>
          </a:stretch>
        </p:blipFill>
        <p:spPr bwMode="auto">
          <a:xfrm>
            <a:off x="2285984" y="4429132"/>
            <a:ext cx="3200400" cy="1871663"/>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4214842"/>
          </a:xfrm>
        </p:spPr>
        <p:txBody>
          <a:bodyPr>
            <a:noAutofit/>
          </a:bodyPr>
          <a:lstStyle/>
          <a:p>
            <a:r>
              <a:rPr lang="uz-Cyrl-UZ" sz="1600" b="1" dirty="0" smtClean="0">
                <a:latin typeface="Times New Roman" pitchFamily="18" charset="0"/>
                <a:cs typeface="Times New Roman" pitchFamily="18" charset="0"/>
              </a:rPr>
              <a:t>Сичқонча, клавиатура, монитор ва уларнинг вазифалари</a:t>
            </a:r>
            <a:r>
              <a:rPr lang="ru-RU" sz="1600" b="1" dirty="0" smtClean="0">
                <a:latin typeface="Times New Roman" pitchFamily="18" charset="0"/>
                <a:cs typeface="Times New Roman" pitchFamily="18" charset="0"/>
              </a:rPr>
              <a:t>.</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z-Cyrl-UZ" sz="1600" dirty="0" smtClean="0">
                <a:latin typeface="Times New Roman" pitchFamily="18" charset="0"/>
                <a:cs typeface="Times New Roman" pitchFamily="18" charset="0"/>
              </a:rPr>
              <a:t>Сичқонча</a:t>
            </a:r>
            <a:r>
              <a:rPr lang="uz-Cyrl-UZ" sz="1600" i="1" dirty="0" smtClean="0">
                <a:latin typeface="Times New Roman" pitchFamily="18" charset="0"/>
                <a:cs typeface="Times New Roman" pitchFamily="18" charset="0"/>
              </a:rPr>
              <a:t> (</a:t>
            </a:r>
            <a:r>
              <a:rPr lang="uz-Cyrl-UZ" sz="1600" dirty="0" smtClean="0">
                <a:latin typeface="Times New Roman" pitchFamily="18" charset="0"/>
                <a:cs typeface="Times New Roman" pitchFamily="18" charset="0"/>
              </a:rPr>
              <a:t>ингл. моусе – </a:t>
            </a:r>
            <a:r>
              <a:rPr lang="uz-Cyrl-UZ" sz="1600" i="1" dirty="0" smtClean="0">
                <a:latin typeface="Times New Roman" pitchFamily="18" charset="0"/>
                <a:cs typeface="Times New Roman" pitchFamily="18" charset="0"/>
              </a:rPr>
              <a:t>сичқон</a:t>
            </a:r>
            <a:r>
              <a:rPr lang="uz-Cyrl-UZ" sz="1600" dirty="0" smtClean="0">
                <a:latin typeface="Times New Roman" pitchFamily="18" charset="0"/>
                <a:cs typeface="Times New Roman" pitchFamily="18" charset="0"/>
              </a:rPr>
              <a:t>) маълумот киритиш қурилмаси бўлиб, бирор текислик бўйлаб ҳаракатлантирилганда тагидаги лазер нури ҳаракат ҳақидаги маълумотни компютерга узатади ва экрандаги кўрсаткич (курсор) мос йўналишларда ҳаракатланади. Сичқончанинг тугмалари ёрдамида компютерга бирор буйруқ бериш, ундаги дастурлар ва жараёнларни ишга тушириш ҳамда ҳужжатларни очиш мумкин.</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z-Cyrl-UZ" sz="1600" dirty="0" smtClean="0">
                <a:latin typeface="Times New Roman" pitchFamily="18" charset="0"/>
                <a:cs typeface="Times New Roman" pitchFamily="18" charset="0"/>
              </a:rPr>
              <a:t>Клавиатура (ингл. кейбоард) муайян қурилмани бошқариш ёки ахборотни киритиш учун мўлжалланган тугмалар (клавишалар) тўпламидан иборат бўлган қурилма ёки экрандаги тасвир. Техник ва механик қурилмаларни (калькулятор, компьютер, телефон, касса аппарати) бошқариш учун алифбо-рақамли клавиатуралар қўлланилади. Клавиатуралардаги ҳар бир тугмага бир ёки бир неча белги бириктирилади. Тугма бирикмалари клавиатурадан бажариладиган амалларнинг сонини кўпайтиришга имкон беради.</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uz-Cyrl-UZ" sz="1600" dirty="0" smtClean="0">
                <a:latin typeface="Times New Roman" pitchFamily="18" charset="0"/>
                <a:cs typeface="Times New Roman" pitchFamily="18" charset="0"/>
              </a:rPr>
              <a:t>Монитор компьютернинг иш жараёнида вужудга келадиган ахборотларни экранда ёритишга хизмат қиладиган қурилма. </a:t>
            </a:r>
            <a:r>
              <a:rPr lang="ru-RU" sz="1600" dirty="0" smtClean="0">
                <a:latin typeface="Times New Roman" pitchFamily="18" charset="0"/>
                <a:cs typeface="Times New Roman" pitchFamily="18" charset="0"/>
              </a:rPr>
              <a:t>Монитор </a:t>
            </a:r>
            <a:r>
              <a:rPr lang="ru-RU" sz="1600" i="1" dirty="0" smtClean="0">
                <a:latin typeface="Times New Roman" pitchFamily="18" charset="0"/>
                <a:cs typeface="Times New Roman" pitchFamily="18" charset="0"/>
              </a:rPr>
              <a:t>график</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ёки</a:t>
            </a:r>
            <a:r>
              <a:rPr lang="ru-RU" sz="1600"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матн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ҳолатида ишлаши</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мумкин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Матн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ҳолатида </a:t>
            </a:r>
            <a:r>
              <a:rPr lang="ru-RU" sz="1600" i="1" dirty="0" err="1" smtClean="0">
                <a:latin typeface="Times New Roman" pitchFamily="18" charset="0"/>
                <a:cs typeface="Times New Roman" pitchFamily="18" charset="0"/>
              </a:rPr>
              <a:t>белги</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ўринлари</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дейилувчи</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алоҳида қисмларга, </a:t>
            </a:r>
            <a:r>
              <a:rPr lang="ru-RU" sz="1600" dirty="0" smtClean="0">
                <a:latin typeface="Times New Roman" pitchFamily="18" charset="0"/>
                <a:cs typeface="Times New Roman" pitchFamily="18" charset="0"/>
              </a:rPr>
              <a:t>график </a:t>
            </a:r>
            <a:r>
              <a:rPr lang="ru-RU" sz="1600" dirty="0" err="1" smtClean="0">
                <a:latin typeface="Times New Roman" pitchFamily="18" charset="0"/>
                <a:cs typeface="Times New Roman" pitchFamily="18" charset="0"/>
              </a:rPr>
              <a:t>ҳолатида</a:t>
            </a:r>
            <a:r>
              <a:rPr lang="ru-RU" sz="1600" dirty="0" smtClean="0">
                <a:latin typeface="Times New Roman" pitchFamily="18" charset="0"/>
                <a:cs typeface="Times New Roman" pitchFamily="18" charset="0"/>
              </a:rPr>
              <a:t> </a:t>
            </a:r>
            <a:r>
              <a:rPr lang="uz-Cyrl-UZ" sz="1600" dirty="0" smtClean="0">
                <a:latin typeface="Times New Roman" pitchFamily="18" charset="0"/>
                <a:cs typeface="Times New Roman" pitchFamily="18" charset="0"/>
              </a:rPr>
              <a:t>э</a:t>
            </a:r>
            <a:r>
              <a:rPr lang="ru-RU" sz="1600" dirty="0" err="1" smtClean="0">
                <a:latin typeface="Times New Roman" pitchFamily="18" charset="0"/>
                <a:cs typeface="Times New Roman" pitchFamily="18" charset="0"/>
              </a:rPr>
              <a:t>са</a:t>
            </a:r>
            <a:r>
              <a:rPr lang="ru-RU" sz="1600"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пиксел</a:t>
            </a:r>
            <a:r>
              <a:rPr lang="ru-RU" sz="1600" i="1"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номли</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нуқталарга бўлинади</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Монитордаги</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пикселларнинг</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умумий</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миқдори ҳамда ранглар</a:t>
            </a:r>
            <a:r>
              <a:rPr lang="ru-RU" sz="1600" dirty="0" smtClean="0">
                <a:latin typeface="Times New Roman" pitchFamily="18" charset="0"/>
                <a:cs typeface="Times New Roman" pitchFamily="18" charset="0"/>
              </a:rPr>
              <a:t> сони </a:t>
            </a:r>
            <a:r>
              <a:rPr lang="ru-RU" sz="1600" dirty="0" err="1" smtClean="0">
                <a:latin typeface="Times New Roman" pitchFamily="18" charset="0"/>
                <a:cs typeface="Times New Roman" pitchFamily="18" charset="0"/>
              </a:rPr>
              <a:t>мониторнинг</a:t>
            </a:r>
            <a:r>
              <a:rPr lang="ru-RU" sz="1600"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имкон</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даражасини</a:t>
            </a:r>
            <a:r>
              <a:rPr lang="ru-RU" sz="1600" i="1" dirty="0" smtClean="0">
                <a:latin typeface="Times New Roman" pitchFamily="18" charset="0"/>
                <a:cs typeface="Times New Roman" pitchFamily="18" charset="0"/>
              </a:rPr>
              <a:t> </a:t>
            </a:r>
            <a:r>
              <a:rPr lang="uz-Cyrl-UZ" sz="1600" dirty="0" smtClean="0">
                <a:latin typeface="Times New Roman" pitchFamily="18" charset="0"/>
                <a:cs typeface="Times New Roman" pitchFamily="18" charset="0"/>
              </a:rPr>
              <a:t>(кенглигини) </a:t>
            </a:r>
            <a:r>
              <a:rPr lang="ru-RU" sz="1600" dirty="0" err="1" smtClean="0">
                <a:latin typeface="Times New Roman" pitchFamily="18" charset="0"/>
                <a:cs typeface="Times New Roman" pitchFamily="18" charset="0"/>
              </a:rPr>
              <a:t>белгилайди</a:t>
            </a:r>
            <a:r>
              <a:rPr lang="ru-RU" sz="1600" dirty="0" smtClean="0">
                <a:latin typeface="Times New Roman" pitchFamily="18" charset="0"/>
                <a:cs typeface="Times New Roman" pitchFamily="18" charset="0"/>
              </a:rPr>
              <a:t>.</a:t>
            </a:r>
            <a:endParaRPr lang="ru-RU" sz="1600" dirty="0">
              <a:latin typeface="Times New Roman" pitchFamily="18" charset="0"/>
              <a:cs typeface="Times New Roman" pitchFamily="18" charset="0"/>
            </a:endParaRPr>
          </a:p>
        </p:txBody>
      </p:sp>
      <p:pic>
        <p:nvPicPr>
          <p:cNvPr id="3074" name="Picture 2" descr="Новый рисунок"/>
          <p:cNvPicPr>
            <a:picLocks noChangeAspect="1" noChangeArrowheads="1"/>
          </p:cNvPicPr>
          <p:nvPr/>
        </p:nvPicPr>
        <p:blipFill>
          <a:blip r:embed="rId2" cstate="print"/>
          <a:srcRect/>
          <a:stretch>
            <a:fillRect/>
          </a:stretch>
        </p:blipFill>
        <p:spPr bwMode="auto">
          <a:xfrm>
            <a:off x="3357554" y="4572008"/>
            <a:ext cx="2406650" cy="189865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511816"/>
          </a:xfrm>
        </p:spPr>
        <p:txBody>
          <a:bodyPr>
            <a:noAutofit/>
          </a:bodyPr>
          <a:lstStyle/>
          <a:p>
            <a:r>
              <a:rPr lang="uz-Cyrl-UZ" sz="2400" b="1" dirty="0" smtClean="0">
                <a:latin typeface="Times New Roman" pitchFamily="18" charset="0"/>
                <a:cs typeface="Times New Roman" pitchFamily="18" charset="0"/>
              </a:rPr>
              <a:t>Видеопроектор ва экран</a:t>
            </a:r>
            <a:r>
              <a:rPr lang="ru-RU" sz="2400" b="1" dirty="0" smtClean="0">
                <a:latin typeface="Times New Roman" pitchFamily="18" charset="0"/>
                <a:cs typeface="Times New Roman" pitchFamily="18" charset="0"/>
              </a:rPr>
              <a:t>. </a:t>
            </a:r>
            <a:r>
              <a:rPr lang="uz-Cyrl-UZ" sz="2400" dirty="0" smtClean="0">
                <a:latin typeface="Times New Roman" pitchFamily="18" charset="0"/>
                <a:cs typeface="Times New Roman" pitchFamily="18" charset="0"/>
              </a:rPr>
              <a:t>Проекторлар ва экранлар маълумотларни йирик ўлчамда тасвирлаш учун ишлатиладиган қурилмалардир. Унда тасвир ўлчами экранда йирик ҳолатда акс эттирилади. Бу қурилмалар компьютер билан биргаликда фойдаланишга мўлжалланган бўлиб, кўпроқ катта аудиторияларда ва залларда ҳамда турли мажлисларда презинтация ва видеороликларни намойиш қилиш учун ишлатилади. </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uz-Cyrl-UZ" sz="2400" dirty="0" smtClean="0">
                <a:latin typeface="Times New Roman" pitchFamily="18" charset="0"/>
                <a:cs typeface="Times New Roman" pitchFamily="18" charset="0"/>
              </a:rPr>
              <a:t>Видеопроектор компьютер ва шунга ўхшаш намойиш воситаларининг алоҳида қўшимча монитори ҳисобланиб, тасвирларни йирик ҳажмда тасвирлаш учун мўлжалланган.</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uz-Cyrl-UZ" sz="2400" dirty="0" smtClean="0">
                <a:latin typeface="Times New Roman" pitchFamily="18" charset="0"/>
                <a:cs typeface="Times New Roman" pitchFamily="18" charset="0"/>
              </a:rPr>
              <a:t>Экран </a:t>
            </a:r>
            <a:r>
              <a:rPr lang="ru-RU" sz="2400" dirty="0" smtClean="0">
                <a:latin typeface="Times New Roman" pitchFamily="18" charset="0"/>
                <a:cs typeface="Times New Roman" pitchFamily="18" charset="0"/>
              </a:rPr>
              <a:t>- </a:t>
            </a:r>
            <a:r>
              <a:rPr lang="uz-Cyrl-UZ" sz="2400" dirty="0" smtClean="0">
                <a:latin typeface="Times New Roman" pitchFamily="18" charset="0"/>
                <a:cs typeface="Times New Roman" pitchFamily="18" charset="0"/>
              </a:rPr>
              <a:t>видеопроектор орқали ёритилаётган материалларни ўзида тасвирловчи элемент.</a:t>
            </a:r>
            <a:endParaRPr lang="ru-RU" sz="2400"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582990"/>
          </a:xfrm>
        </p:spPr>
        <p:txBody>
          <a:bodyPr>
            <a:noAutofit/>
          </a:bodyPr>
          <a:lstStyle/>
          <a:p>
            <a:r>
              <a:rPr lang="uz-Cyrl-UZ" sz="2000" b="1" dirty="0" smtClean="0">
                <a:latin typeface="Times New Roman" pitchFamily="18" charset="0"/>
                <a:cs typeface="Times New Roman" pitchFamily="18" charset="0"/>
              </a:rPr>
              <a:t>Принтер ва сканер қурилмалари ва уларнинг аҳамияти</a:t>
            </a:r>
            <a:r>
              <a:rPr lang="ru-RU" sz="2000" b="1"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z-Cyrl-UZ" sz="2000" dirty="0" smtClean="0">
                <a:latin typeface="Times New Roman" pitchFamily="18" charset="0"/>
                <a:cs typeface="Times New Roman" pitchFamily="18" charset="0"/>
              </a:rPr>
              <a:t>Принтер</a:t>
            </a:r>
            <a:r>
              <a:rPr lang="uz-Cyrl-UZ" sz="2000" b="1" dirty="0" smtClean="0">
                <a:latin typeface="Times New Roman" pitchFamily="18" charset="0"/>
                <a:cs typeface="Times New Roman" pitchFamily="18" charset="0"/>
              </a:rPr>
              <a:t> </a:t>
            </a:r>
            <a:r>
              <a:rPr lang="uz-Cyrl-UZ" sz="2000" dirty="0" smtClean="0">
                <a:latin typeface="Times New Roman" pitchFamily="18" charset="0"/>
                <a:cs typeface="Times New Roman" pitchFamily="18" charset="0"/>
              </a:rPr>
              <a:t>(ингл. Принтер – </a:t>
            </a:r>
            <a:r>
              <a:rPr lang="uz-Cyrl-UZ" sz="2000" i="1" dirty="0" smtClean="0">
                <a:latin typeface="Times New Roman" pitchFamily="18" charset="0"/>
                <a:cs typeface="Times New Roman" pitchFamily="18" charset="0"/>
              </a:rPr>
              <a:t>чоп қилувчи</a:t>
            </a:r>
            <a:r>
              <a:rPr lang="uz-Cyrl-UZ" sz="2000" dirty="0" smtClean="0">
                <a:latin typeface="Times New Roman" pitchFamily="18" charset="0"/>
                <a:cs typeface="Times New Roman" pitchFamily="18" charset="0"/>
              </a:rPr>
              <a:t>) маълумотларни қоғозга чиқариш қурилмаси. Принтерларнинг уч хили мавжуд: босма, пурковчи ва лазерли. Босма принтер игналар ёрдамида, пурковчиси найча ёрдамида, лазерли принтер эса махсус барабан ёрдамида чоп қилади. Пурковчи ҳамда лазерли принтерлар ёрдамида рангли маълумотларни чоп етиш мумкин.</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z-Cyrl-UZ" sz="2000" dirty="0" smtClean="0">
                <a:latin typeface="Times New Roman" pitchFamily="18" charset="0"/>
                <a:cs typeface="Times New Roman" pitchFamily="18" charset="0"/>
              </a:rPr>
              <a:t>Сканер</a:t>
            </a:r>
            <a:r>
              <a:rPr lang="uz-Cyrl-UZ" sz="2000" b="1" dirty="0" smtClean="0">
                <a:latin typeface="Times New Roman" pitchFamily="18" charset="0"/>
                <a:cs typeface="Times New Roman" pitchFamily="18" charset="0"/>
              </a:rPr>
              <a:t> </a:t>
            </a:r>
            <a:r>
              <a:rPr lang="uz-Cyrl-UZ" sz="2000" dirty="0" smtClean="0">
                <a:latin typeface="Times New Roman" pitchFamily="18" charset="0"/>
                <a:cs typeface="Times New Roman" pitchFamily="18" charset="0"/>
              </a:rPr>
              <a:t>(ингл. cканер - ўқиб олувчи) қоғоздаги маълумотларни нурли лампа ёрдамида расмли кўринишда компютер хотирасига ўқиб узатувчи қурилма. </a:t>
            </a:r>
            <a:r>
              <a:rPr lang="ru-RU" sz="2000" dirty="0" err="1" smtClean="0">
                <a:latin typeface="Times New Roman" pitchFamily="18" charset="0"/>
                <a:cs typeface="Times New Roman" pitchFamily="18" charset="0"/>
              </a:rPr>
              <a:t>Сканерларнинг</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асосан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икки</a:t>
            </a:r>
            <a:r>
              <a:rPr lang="ru-RU" sz="2000" dirty="0" smtClean="0">
                <a:latin typeface="Times New Roman" pitchFamily="18" charset="0"/>
                <a:cs typeface="Times New Roman" pitchFamily="18" charset="0"/>
              </a:rPr>
              <a:t> тури </a:t>
            </a:r>
            <a:r>
              <a:rPr lang="ru-RU" sz="2000" dirty="0" err="1" smtClean="0">
                <a:latin typeface="Times New Roman" pitchFamily="18" charset="0"/>
                <a:cs typeface="Times New Roman" pitchFamily="18" charset="0"/>
              </a:rPr>
              <a:t>мавжуд</a:t>
            </a:r>
            <a:r>
              <a:rPr lang="ru-RU" sz="2000" dirty="0" smtClean="0">
                <a:latin typeface="Times New Roman" pitchFamily="18" charset="0"/>
                <a:cs typeface="Times New Roman" pitchFamily="18" charset="0"/>
              </a:rPr>
              <a:t>: стол </a:t>
            </a:r>
            <a:r>
              <a:rPr lang="ru-RU" sz="2000" dirty="0" err="1" smtClean="0">
                <a:latin typeface="Times New Roman" pitchFamily="18" charset="0"/>
                <a:cs typeface="Times New Roman" pitchFamily="18" charset="0"/>
              </a:rPr>
              <a:t>усти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сканерлари</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қўл сканерлари</a:t>
            </a:r>
            <a:r>
              <a:rPr lang="ru-RU" sz="2000" dirty="0" smtClean="0">
                <a:latin typeface="Times New Roman" pitchFamily="18" charset="0"/>
                <a:cs typeface="Times New Roman" pitchFamily="18" charset="0"/>
              </a:rPr>
              <a:t>.</a:t>
            </a:r>
            <a:r>
              <a:rPr lang="uz-Cyrl-UZ" sz="2000" dirty="0" smtClean="0">
                <a:latin typeface="Times New Roman" pitchFamily="18" charset="0"/>
                <a:cs typeface="Times New Roman" pitchFamily="18" charset="0"/>
              </a:rPr>
              <a:t> Сканерлар компьютер хотирасига маълумотларни тезкор киритиш имкони беради ва иш самарадорлигини оширишга хизмат қилади.</a:t>
            </a:r>
            <a:endParaRPr lang="ru-RU" sz="2000" dirty="0">
              <a:latin typeface="Times New Roman" pitchFamily="18" charset="0"/>
              <a:cs typeface="Times New Roman" pitchFamily="18" charset="0"/>
            </a:endParaRPr>
          </a:p>
        </p:txBody>
      </p:sp>
      <p:sp>
        <p:nvSpPr>
          <p:cNvPr id="40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4097" name="Picture 1"/>
          <p:cNvPicPr>
            <a:picLocks noChangeAspect="1" noChangeArrowheads="1"/>
          </p:cNvPicPr>
          <p:nvPr/>
        </p:nvPicPr>
        <p:blipFill>
          <a:blip r:embed="rId2" cstate="print"/>
          <a:srcRect/>
          <a:stretch>
            <a:fillRect/>
          </a:stretch>
        </p:blipFill>
        <p:spPr bwMode="auto">
          <a:xfrm>
            <a:off x="1928794" y="4071942"/>
            <a:ext cx="2286016" cy="1986657"/>
          </a:xfrm>
          <a:prstGeom prst="rect">
            <a:avLst/>
          </a:prstGeom>
          <a:noFill/>
        </p:spPr>
      </p:pic>
      <p:sp>
        <p:nvSpPr>
          <p:cNvPr id="41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4099" name="Picture 3"/>
          <p:cNvPicPr>
            <a:picLocks noChangeAspect="1" noChangeArrowheads="1"/>
          </p:cNvPicPr>
          <p:nvPr/>
        </p:nvPicPr>
        <p:blipFill>
          <a:blip r:embed="rId3" cstate="print"/>
          <a:srcRect/>
          <a:stretch>
            <a:fillRect/>
          </a:stretch>
        </p:blipFill>
        <p:spPr bwMode="auto">
          <a:xfrm>
            <a:off x="5429256" y="3786190"/>
            <a:ext cx="2286016" cy="2039967"/>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97634"/>
          </a:xfrm>
        </p:spPr>
        <p:txBody>
          <a:bodyPr>
            <a:normAutofit fontScale="90000"/>
          </a:bodyPr>
          <a:lstStyle/>
          <a:p>
            <a:r>
              <a:rPr lang="uz-Cyrl-UZ" sz="2000" b="1" dirty="0" smtClean="0">
                <a:latin typeface="Times New Roman" pitchFamily="18" charset="0"/>
                <a:cs typeface="Times New Roman" pitchFamily="18" charset="0"/>
              </a:rPr>
              <a:t>Ахборотларни сақловчи ва ташувчи воситалар: флешка, CD ва DVD дисклар.</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z-Cyrl-UZ" sz="2000" dirty="0" smtClean="0">
                <a:latin typeface="Times New Roman" pitchFamily="18" charset="0"/>
                <a:cs typeface="Times New Roman" pitchFamily="18" charset="0"/>
              </a:rPr>
              <a:t>Флеш</a:t>
            </a:r>
            <a:r>
              <a:rPr lang="uz-Cyrl-UZ" sz="2000" b="1" dirty="0" smtClean="0">
                <a:latin typeface="Times New Roman" pitchFamily="18" charset="0"/>
                <a:cs typeface="Times New Roman" pitchFamily="18" charset="0"/>
              </a:rPr>
              <a:t> </a:t>
            </a:r>
            <a:r>
              <a:rPr lang="uz-Cyrl-UZ" sz="2000" dirty="0" smtClean="0">
                <a:latin typeface="Times New Roman" pitchFamily="18" charset="0"/>
                <a:cs typeface="Times New Roman" pitchFamily="18" charset="0"/>
              </a:rPr>
              <a:t>дисклар жуда катта ҳажмдаги ахборотни ўз ичига сиғдира оладиган ярим ўтказгичли элементлардан қурилган хотира. Ҳозирги кунда флеш хотираларнинг ҳажми 32 Гб гача бўлган ахборотни ўзига сиғдира олади. Флеш хотиралар ўлчам жиҳатидан жуда кичик бўлиб фойдаланиш учун жуда қулаш. Маълумот ёзиш тезлиги 6700 кбайт/сек гача етади. Маълумот ўқиш тезлиги еса 18000 кбайт/сек гача боради. Флеш хотиралар ҳозирги кунда энг асосий ахборот ташувчилардан ҳисобланади.</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z-Cyrl-UZ" sz="2000" dirty="0" smtClean="0">
                <a:latin typeface="Times New Roman" pitchFamily="18" charset="0"/>
                <a:cs typeface="Times New Roman" pitchFamily="18" charset="0"/>
              </a:rPr>
              <a:t>CD дисклар – бу компакт диск сўзларининг бош ҳарфларидан олинган номли дисклар бўлиб, ахборотларни сақлаш учун оптик юзадан иборат, юмалоқ диск кўринишидаги ахборот ташувчи ҳисобланади. Компакт дисклар 700 Мбайт ҳажмга эга бўлиб, унга маълумот диск ўқувчи қурилманинг лазер нури ёрдамида ёзилади ва ўқилади.</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z-Cyrl-UZ" sz="2000" dirty="0" smtClean="0">
                <a:latin typeface="Times New Roman" pitchFamily="18" charset="0"/>
                <a:cs typeface="Times New Roman" pitchFamily="18" charset="0"/>
              </a:rPr>
              <a:t>DVD дисклар – бу дижитал видео диск сўзларининг бош ҳарфидан иборат номли дисклар ҳисобланади. Бу дисклар 4.5 Гбайт ҳажмга эга бўлиб, CD дискларга нисбатан 7 баробар кўп ахборот сиғдириши мумкин.</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z-Cyrl-UZ" sz="2000" dirty="0" smtClean="0">
                <a:latin typeface="Times New Roman" pitchFamily="18" charset="0"/>
                <a:cs typeface="Times New Roman" pitchFamily="18" charset="0"/>
              </a:rPr>
              <a:t>Ҳар иккала турдаги дисклар ҳам оптик режимда маълумотларни ёзиш, ўқиш ва сақлаш хусусиятига эга бўлиб, ихтиёрий турдаги маълумотларни ташиш имкониятига эга.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uz-Cyrl-UZ" sz="2000" dirty="0" smtClean="0">
                <a:latin typeface="Times New Roman" pitchFamily="18" charset="0"/>
                <a:cs typeface="Times New Roman" pitchFamily="18" charset="0"/>
              </a:rPr>
              <a:t>Ҳозирги кунда ушбу дискларнинг янги авлодлари ишлаб чиқарилмоқда, улар CD-RW ва DVD-RW кўринишида белгиланади. Бундай турдаги дискларга ахборотларни ёзиш, ўчириш ва қайта ёзиш мумкин.</a:t>
            </a:r>
            <a:endParaRPr lang="ru-RU" sz="2000"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26196"/>
          </a:xfrm>
        </p:spPr>
        <p:txBody>
          <a:bodyPr>
            <a:normAutofit fontScale="90000"/>
          </a:bodyPr>
          <a:lstStyle/>
          <a:p>
            <a:r>
              <a:rPr lang="uz-Cyrl-UZ" sz="2200" b="1" dirty="0" smtClean="0">
                <a:latin typeface="Times New Roman" pitchFamily="18" charset="0"/>
                <a:cs typeface="Times New Roman" pitchFamily="18" charset="0"/>
              </a:rPr>
              <a:t>Компьютерда мультимедиа (аудио, видео) маълумотларини намойиш этиш.</a:t>
            </a:r>
            <a:r>
              <a:rPr lang="uz-Cyrl-UZ" sz="2200" dirty="0" smtClean="0">
                <a:latin typeface="Times New Roman" pitchFamily="18" charset="0"/>
                <a:cs typeface="Times New Roman" pitchFamily="18" charset="0"/>
              </a:rPr>
              <a:t> Компьютер ҳозирги кунда ҳисоблашларни бажарибгина қолмай, балки мусиқа ва видео маълумотларни ҳам қайта ишлаш ва намойиш қилиш имкониятига эга.</a:t>
            </a: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uz-Cyrl-UZ" sz="2200" dirty="0" smtClean="0">
                <a:latin typeface="Times New Roman" pitchFamily="18" charset="0"/>
                <a:cs typeface="Times New Roman" pitchFamily="18" charset="0"/>
              </a:rPr>
              <a:t>Компьютерда мусиқа тинглаш учун компьютерга қўшимча карнай (колонка) ёки қулоққа тақиладиган махсус ускуна уланган бўлиши талаб қилинади. Шундан сўнг мусиқаларни намойиш этишга мўлжалланган махсус дастур (Winamp) ёрдамида мусиқа тинглаш мумкин. Ҳозирги кунда компьютерларда мусиқаларнинг MP3 формати кенг тарқалган.</a:t>
            </a: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uz-Cyrl-UZ" sz="2200" dirty="0" smtClean="0">
                <a:latin typeface="Times New Roman" pitchFamily="18" charset="0"/>
                <a:cs typeface="Times New Roman" pitchFamily="18" charset="0"/>
              </a:rPr>
              <a:t>Компьютерларда видео намойиши унинг экрани орқали амалга оширилади. Бунда видеофильмларни намойиш этишга мўлжалланган махсус дастурлар (Media player) ёрдамида фильмларни компьютер экранида томоша қилиш ва унинг овозини карнайлар орқали эшитиш мумкин. Ҳозирги кунда компьютерларда видео маълумотларнинг MPG ва AVI турлари кенг тарқалган.</a:t>
            </a: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uz-Cyrl-UZ" sz="2200" dirty="0" smtClean="0">
                <a:latin typeface="Times New Roman" pitchFamily="18" charset="0"/>
                <a:cs typeface="Times New Roman" pitchFamily="18" charset="0"/>
              </a:rPr>
              <a:t>Мусиқалар ва видеолар одатда компакт дисклар ёрдамида ташилади ва уларда сақланади. Дисклардаги мусиқа ва видеолар эса компьютернинг диск ўқувчи қурилмаси ёрдамида намойиш этилади.</a:t>
            </a:r>
            <a:endParaRPr lang="ru-RU" sz="2000"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26196"/>
          </a:xfrm>
        </p:spPr>
        <p:txBody>
          <a:bodyPr>
            <a:normAutofit/>
          </a:bodyPr>
          <a:lstStyle/>
          <a:p>
            <a:r>
              <a:rPr lang="uz-Cyrl-UZ" sz="2400" b="1" dirty="0" smtClean="0">
                <a:latin typeface="Times New Roman" pitchFamily="18" charset="0"/>
                <a:cs typeface="Times New Roman" pitchFamily="18" charset="0"/>
              </a:rPr>
              <a:t>Компьютернинг салбий ва ижобий томонлари.</a:t>
            </a:r>
            <a:r>
              <a:rPr lang="uz-Cyrl-UZ" sz="2400" dirty="0" smtClean="0">
                <a:latin typeface="Times New Roman" pitchFamily="18" charset="0"/>
                <a:cs typeface="Times New Roman" pitchFamily="18" charset="0"/>
              </a:rPr>
              <a:t> Компютердан фойдалананиш бўйича маълум меъёрлар, қоидалар ва талаблар мавжуд. Бунга компьютернинг жойлашиши, хонанинг ёруғлиги, ҳаво алмашишига бўлган талаблар ва техника хавфсизлиги қоидалари киради. Компьютер ишлаш вақтида ўзидан электромагнит тўлқинларни тарқатади, бу эса ўз навбатида компьютердан узоқ вақт фойдаланилганда инсон соғлиғига зарар етказади. Компьютернинг нотўғри жойлашиши фойдаланувчининг танаси тузилишига, компьютер жойлашган хонанинг ёруғлик даражаси эса компьютернинг фойдаланувчи кўриш қобилиятига таъсирини белгилайди. Мактаб ёшигача бўлган фойдаланувчи компьютер билан 15-20 минут ишлаши мумкин. Мактаб ёшидаги 1-2 соат оралиғида компьютерда ишлаши мумкин. Катталар эса бир иш куни давомида 3-4 соат </a:t>
            </a:r>
            <a:r>
              <a:rPr lang="ru-RU" sz="2400" dirty="0" smtClean="0">
                <a:latin typeface="Times New Roman" pitchFamily="18" charset="0"/>
                <a:cs typeface="Times New Roman" pitchFamily="18" charset="0"/>
              </a:rPr>
              <a:t>а</a:t>
            </a:r>
            <a:r>
              <a:rPr lang="uz-Cyrl-UZ" sz="2400" dirty="0" smtClean="0">
                <a:latin typeface="Times New Roman" pitchFamily="18" charset="0"/>
                <a:cs typeface="Times New Roman" pitchFamily="18" charset="0"/>
              </a:rPr>
              <a:t>трофида ишлаши мумкин.</a:t>
            </a:r>
            <a:endParaRPr lang="ru-RU" sz="2400" dirty="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345</Words>
  <PresentationFormat>Экран (4:3)</PresentationFormat>
  <Paragraphs>8</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Компьютер тушунчаси. Ҳисобларни бажариш, шу жумладан электрон шаклдаги ахборотни олдиндан белгиланган алгоритм бўйича қабул қилиш, қайта ишлаш, сақлаш ва ишлов бериш учун мўлжалланган электрон машина. Компьютер сўзи инглиз тилидаги “to compute”, “computer”, сўзларининг ҳосиласи бўлиб, улар “ҳисоблаш”, “ҳисоблагич” деб таржима қилинади. Дастлаб инглиз тилида бу сўз, механик қурилмани жалб қилиб ёки унинг кўмагисиз арифметик ҳисобларни бажарадиган инсонни англатган. Кейинчалик унинг маъноси машиналарнинг ўзига кўчирилди, бироқ, замонавий компьютерлар математика билан бевосита боғлиқ бўлмаган кўплаб масалаларни ҳам бажарадилар. XX асрнинг 90-йилларидан бошлаб, компьютер атамаси электрон ҳисоблаш машиналари (ЭҲМ) атамасини амалда сиқиб чиқарди. Компьютер қуйидаги асосий блоклардан иборат: - асосий хотира; - процессор; - ташқи қурилмалар. Компьютер - бу турли ҳажмдаги, ҳар хил кўринишдаги ахборотларни тезлик билан ишлаб беришни таъминловчи универсал автоматик қурилмадир.</vt:lpstr>
      <vt:lpstr>Слайд 2</vt:lpstr>
      <vt:lpstr>Ноутбук ва нетбуклар. Ноутбук – мобил ихчам шахсий компьютер. Унинг асосий қисми ва монитори бирлашган ҳолда бўлади. Бундай компьютерларнинг кўпчилиги деярли стандарт клавиатурага, компьютер графикаси воситаларига эга. Бундай компьютерлар унчалик катта бўлмаган қаттиқ дисклар ёки оптик дисклар билан ишлайди. Нетбук - Интернетдан фойдаланиш ва офис дастурлари билан ишлаш учун мўлжалланган кичик ноутбукдир. Нетбуклар ихчам ўлчамлари, кичик вазни, кам энергия истеъмоли ва нисбатан арзон нархлари билан ажралиб туради. Нетбуклар Ноутбукларга нисбатан енгил, ихчам ва фойдаланишда жуда қулайдир. Нетбукларда Ноутбукларга нисбатан айрим ташқи қурилмалар мавжуд бўлмайди, масалан, компакт дискларни ўқиш қурилмаси.</vt:lpstr>
      <vt:lpstr>Сичқонча, клавиатура, монитор ва уларнинг вазифалари. Сичқонча (ингл. моусе – сичқон) маълумот киритиш қурилмаси бўлиб, бирор текислик бўйлаб ҳаракатлантирилганда тагидаги лазер нури ҳаракат ҳақидаги маълумотни компютерга узатади ва экрандаги кўрсаткич (курсор) мос йўналишларда ҳаракатланади. Сичқончанинг тугмалари ёрдамида компютерга бирор буйруқ бериш, ундаги дастурлар ва жараёнларни ишга тушириш ҳамда ҳужжатларни очиш мумкин. Клавиатура (ингл. кейбоард) муайян қурилмани бошқариш ёки ахборотни киритиш учун мўлжалланган тугмалар (клавишалар) тўпламидан иборат бўлган қурилма ёки экрандаги тасвир. Техник ва механик қурилмаларни (калькулятор, компьютер, телефон, касса аппарати) бошқариш учун алифбо-рақамли клавиатуралар қўлланилади. Клавиатуралардаги ҳар бир тугмага бир ёки бир неча белги бириктирилади. Тугма бирикмалари клавиатурадан бажариладиган амалларнинг сонини кўпайтиришга имкон беради. Монитор компьютернинг иш жараёнида вужудга келадиган ахборотларни экранда ёритишга хизмат қиладиган қурилма. Монитор график ёки матн ҳолатида ишлаши мумкин. Матн ҳолатида белги ўринлари дейилувчи алоҳида қисмларга, график ҳолатида эса пиксел номли нуқталарга бўлинади. Монитордаги пикселларнинг умумий миқдори ҳамда ранглар сони мониторнинг имкон даражасини (кенглигини) белгилайди.</vt:lpstr>
      <vt:lpstr>Видеопроектор ва экран. Проекторлар ва экранлар маълумотларни йирик ўлчамда тасвирлаш учун ишлатиладиган қурилмалардир. Унда тасвир ўлчами экранда йирик ҳолатда акс эттирилади. Бу қурилмалар компьютер билан биргаликда фойдаланишга мўлжалланган бўлиб, кўпроқ катта аудиторияларда ва залларда ҳамда турли мажлисларда презинтация ва видеороликларни намойиш қилиш учун ишлатилади.  Видеопроектор компьютер ва шунга ўхшаш намойиш воситаларининг алоҳида қўшимча монитори ҳисобланиб, тасвирларни йирик ҳажмда тасвирлаш учун мўлжалланган. Экран - видеопроектор орқали ёритилаётган материалларни ўзида тасвирловчи элемент.</vt:lpstr>
      <vt:lpstr>Принтер ва сканер қурилмалари ва уларнинг аҳамияти. Принтер (ингл. Принтер – чоп қилувчи) маълумотларни қоғозга чиқариш қурилмаси. Принтерларнинг уч хили мавжуд: босма, пурковчи ва лазерли. Босма принтер игналар ёрдамида, пурковчиси найча ёрдамида, лазерли принтер эса махсус барабан ёрдамида чоп қилади. Пурковчи ҳамда лазерли принтерлар ёрдамида рангли маълумотларни чоп етиш мумкин. Сканер (ингл. cканер - ўқиб олувчи) қоғоздаги маълумотларни нурли лампа ёрдамида расмли кўринишда компютер хотирасига ўқиб узатувчи қурилма. Сканерларнинг асосан икки тури мавжуд: стол усти сканерлари ва қўл сканерлари. Сканерлар компьютер хотирасига маълумотларни тезкор киритиш имкони беради ва иш самарадорлигини оширишга хизмат қилади.</vt:lpstr>
      <vt:lpstr>Ахборотларни сақловчи ва ташувчи воситалар: флешка, CD ва DVD дисклар. Флеш дисклар жуда катта ҳажмдаги ахборотни ўз ичига сиғдира оладиган ярим ўтказгичли элементлардан қурилган хотира. Ҳозирги кунда флеш хотираларнинг ҳажми 32 Гб гача бўлган ахборотни ўзига сиғдира олади. Флеш хотиралар ўлчам жиҳатидан жуда кичик бўлиб фойдаланиш учун жуда қулаш. Маълумот ёзиш тезлиги 6700 кбайт/сек гача етади. Маълумот ўқиш тезлиги еса 18000 кбайт/сек гача боради. Флеш хотиралар ҳозирги кунда энг асосий ахборот ташувчилардан ҳисобланади. CD дисклар – бу компакт диск сўзларининг бош ҳарфларидан олинган номли дисклар бўлиб, ахборотларни сақлаш учун оптик юзадан иборат, юмалоқ диск кўринишидаги ахборот ташувчи ҳисобланади. Компакт дисклар 700 Мбайт ҳажмга эга бўлиб, унга маълумот диск ўқувчи қурилманинг лазер нури ёрдамида ёзилади ва ўқилади. DVD дисклар – бу дижитал видео диск сўзларининг бош ҳарфидан иборат номли дисклар ҳисобланади. Бу дисклар 4.5 Гбайт ҳажмга эга бўлиб, CD дискларга нисбатан 7 баробар кўп ахборот сиғдириши мумкин. Ҳар иккала турдаги дисклар ҳам оптик режимда маълумотларни ёзиш, ўқиш ва сақлаш хусусиятига эга бўлиб, ихтиёрий турдаги маълумотларни ташиш имкониятига эга.  Ҳозирги кунда ушбу дискларнинг янги авлодлари ишлаб чиқарилмоқда, улар CD-RW ва DVD-RW кўринишида белгиланади. Бундай турдаги дискларга ахборотларни ёзиш, ўчириш ва қайта ёзиш мумкин.</vt:lpstr>
      <vt:lpstr>Компьютерда мультимедиа (аудио, видео) маълумотларини намойиш этиш. Компьютер ҳозирги кунда ҳисоблашларни бажарибгина қолмай, балки мусиқа ва видео маълумотларни ҳам қайта ишлаш ва намойиш қилиш имкониятига эга. Компьютерда мусиқа тинглаш учун компьютерга қўшимча карнай (колонка) ёки қулоққа тақиладиган махсус ускуна уланган бўлиши талаб қилинади. Шундан сўнг мусиқаларни намойиш этишга мўлжалланган махсус дастур (Winamp) ёрдамида мусиқа тинглаш мумкин. Ҳозирги кунда компьютерларда мусиқаларнинг MP3 формати кенг тарқалган. Компьютерларда видео намойиши унинг экрани орқали амалга оширилади. Бунда видеофильмларни намойиш этишга мўлжалланган махсус дастурлар (Media player) ёрдамида фильмларни компьютер экранида томоша қилиш ва унинг овозини карнайлар орқали эшитиш мумкин. Ҳозирги кунда компьютерларда видео маълумотларнинг MPG ва AVI турлари кенг тарқалган. Мусиқалар ва видеолар одатда компакт дисклар ёрдамида ташилади ва уларда сақланади. Дисклардаги мусиқа ва видеолар эса компьютернинг диск ўқувчи қурилмаси ёрдамида намойиш этилади.</vt:lpstr>
      <vt:lpstr>Компьютернинг салбий ва ижобий томонлари. Компютердан фойдалананиш бўйича маълум меъёрлар, қоидалар ва талаблар мавжуд. Бунга компьютернинг жойлашиши, хонанинг ёруғлиги, ҳаво алмашишига бўлган талаблар ва техника хавфсизлиги қоидалари киради. Компьютер ишлаш вақтида ўзидан электромагнит тўлқинларни тарқатади, бу эса ўз навбатида компьютердан узоқ вақт фойдаланилганда инсон соғлиғига зарар етказади. Компьютернинг нотўғри жойлашиши фойдаланувчининг танаси тузилишига, компьютер жойлашган хонанинг ёруғлик даражаси эса компьютернинг фойдаланувчи кўриш қобилиятига таъсирини белгилайди. Мактаб ёшигача бўлган фойдаланувчи компьютер билан 15-20 минут ишлаши мумкин. Мактаб ёшидаги 1-2 соат оралиғида компьютерда ишлаши мумкин. Катталар эса бир иш куни давомида 3-4 соат атрофида ишлаши мумкин.</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Oliy harbiy bojxona instituti 311-guruh talabasi Usmonov Abulqosimning Iqtisodiy geografiya fanidan mustaqil ishi</dc:title>
  <cp:lastModifiedBy>Admin</cp:lastModifiedBy>
  <cp:revision>4</cp:revision>
  <dcterms:modified xsi:type="dcterms:W3CDTF">2011-12-22T01:06:52Z</dcterms:modified>
</cp:coreProperties>
</file>