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0DCDC-514A-446F-A89B-30F43CB06CE4}" type="datetimeFigureOut">
              <a:rPr lang="ru-RU" smtClean="0"/>
              <a:t>23.01.2017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F22DB3C-9AE8-4AE6-B552-498319951271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0DCDC-514A-446F-A89B-30F43CB06CE4}" type="datetimeFigureOut">
              <a:rPr lang="ru-RU" smtClean="0"/>
              <a:t>23.01.2017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2DB3C-9AE8-4AE6-B552-49831995127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0DCDC-514A-446F-A89B-30F43CB06CE4}" type="datetimeFigureOut">
              <a:rPr lang="ru-RU" smtClean="0"/>
              <a:t>23.01.2017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2DB3C-9AE8-4AE6-B552-49831995127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0DCDC-514A-446F-A89B-30F43CB06CE4}" type="datetimeFigureOut">
              <a:rPr lang="ru-RU" smtClean="0"/>
              <a:t>23.01.2017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F22DB3C-9AE8-4AE6-B552-498319951271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0DCDC-514A-446F-A89B-30F43CB06CE4}" type="datetimeFigureOut">
              <a:rPr lang="ru-RU" smtClean="0"/>
              <a:t>23.01.2017</a:t>
            </a:fld>
            <a:endParaRPr lang="ru-R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F22DB3C-9AE8-4AE6-B552-498319951271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0DCDC-514A-446F-A89B-30F43CB06CE4}" type="datetimeFigureOut">
              <a:rPr lang="ru-RU" smtClean="0"/>
              <a:t>23.01.2017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F22DB3C-9AE8-4AE6-B552-498319951271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0DCDC-514A-446F-A89B-30F43CB06CE4}" type="datetimeFigureOut">
              <a:rPr lang="ru-RU" smtClean="0"/>
              <a:t>23.01.2017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F22DB3C-9AE8-4AE6-B552-498319951271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0DCDC-514A-446F-A89B-30F43CB06CE4}" type="datetimeFigureOut">
              <a:rPr lang="ru-RU" smtClean="0"/>
              <a:t>23.01.2017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F22DB3C-9AE8-4AE6-B552-498319951271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0DCDC-514A-446F-A89B-30F43CB06CE4}" type="datetimeFigureOut">
              <a:rPr lang="ru-RU" smtClean="0"/>
              <a:t>23.01.2017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F22DB3C-9AE8-4AE6-B552-498319951271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0DCDC-514A-446F-A89B-30F43CB06CE4}" type="datetimeFigureOut">
              <a:rPr lang="ru-RU" smtClean="0"/>
              <a:t>23.01.2017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F22DB3C-9AE8-4AE6-B552-498319951271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0DCDC-514A-446F-A89B-30F43CB06CE4}" type="datetimeFigureOut">
              <a:rPr lang="ru-RU" smtClean="0"/>
              <a:t>23.01.2017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F22DB3C-9AE8-4AE6-B552-498319951271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E760DCDC-514A-446F-A89B-30F43CB06CE4}" type="datetimeFigureOut">
              <a:rPr lang="ru-RU" smtClean="0"/>
              <a:t>23.01.2017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BF22DB3C-9AE8-4AE6-B552-498319951271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03" r:id="rId5"/>
    <p:sldLayoutId id="2147483804" r:id="rId6"/>
    <p:sldLayoutId id="2147483805" r:id="rId7"/>
    <p:sldLayoutId id="2147483806" r:id="rId8"/>
    <p:sldLayoutId id="2147483807" r:id="rId9"/>
    <p:sldLayoutId id="2147483808" r:id="rId10"/>
    <p:sldLayoutId id="214748380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63922" y="1772816"/>
            <a:ext cx="620269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O’zbekistonning</a:t>
            </a:r>
            <a:r>
              <a:rPr lang="en-US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4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Dunyo</a:t>
            </a:r>
            <a:r>
              <a:rPr lang="en-US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4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Miqyosida</a:t>
            </a:r>
            <a:r>
              <a:rPr lang="en-US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</a:p>
          <a:p>
            <a:pPr algn="ctr"/>
            <a:r>
              <a:rPr lang="en-US" sz="48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</a:t>
            </a:r>
            <a:r>
              <a:rPr lang="en-US" sz="4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utgan</a:t>
            </a:r>
            <a:r>
              <a:rPr lang="en-US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4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mavqei</a:t>
            </a:r>
            <a:endParaRPr lang="ru-RU" sz="4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2" descr="C:\Users\KADIROV\Desktop\tui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16632"/>
            <a:ext cx="1310542" cy="1293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1990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571500" y="1357313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z-Cyrl-UZ" sz="5400" b="1" smtClean="0">
                <a:cs typeface="Times New Roman" panose="02020603050405020304" pitchFamily="18" charset="0"/>
              </a:rPr>
              <a:t/>
            </a:r>
            <a:br>
              <a:rPr lang="uz-Cyrl-UZ" sz="5400" b="1" smtClean="0">
                <a:cs typeface="Times New Roman" panose="02020603050405020304" pitchFamily="18" charset="0"/>
              </a:rPr>
            </a:br>
            <a:r>
              <a:rPr lang="uz-Cyrl-UZ" sz="5400" b="1" smtClean="0">
                <a:cs typeface="Times New Roman" panose="02020603050405020304" pitchFamily="18" charset="0"/>
              </a:rPr>
              <a:t/>
            </a:r>
            <a:br>
              <a:rPr lang="uz-Cyrl-UZ" sz="5400" b="1" smtClean="0">
                <a:cs typeface="Times New Roman" panose="02020603050405020304" pitchFamily="18" charset="0"/>
              </a:rPr>
            </a:br>
            <a:r>
              <a:rPr lang="uz-Cyrl-UZ" sz="5400" b="1" smtClean="0">
                <a:cs typeface="Times New Roman" panose="02020603050405020304" pitchFamily="18" charset="0"/>
              </a:rPr>
              <a:t/>
            </a:r>
            <a:br>
              <a:rPr lang="uz-Cyrl-UZ" sz="5400" b="1" smtClean="0">
                <a:cs typeface="Times New Roman" panose="02020603050405020304" pitchFamily="18" charset="0"/>
              </a:rPr>
            </a:br>
            <a:r>
              <a:rPr lang="uz-Cyrl-UZ" sz="5400" b="1" smtClean="0">
                <a:cs typeface="Times New Roman" panose="02020603050405020304" pitchFamily="18" charset="0"/>
              </a:rPr>
              <a:t/>
            </a:r>
            <a:br>
              <a:rPr lang="uz-Cyrl-UZ" sz="5400" b="1" smtClean="0">
                <a:cs typeface="Times New Roman" panose="02020603050405020304" pitchFamily="18" charset="0"/>
              </a:rPr>
            </a:br>
            <a:r>
              <a:rPr lang="uz-Cyrl-UZ" sz="5400" b="1" smtClean="0">
                <a:cs typeface="Times New Roman" panose="02020603050405020304" pitchFamily="18" charset="0"/>
              </a:rPr>
              <a:t/>
            </a:r>
            <a:br>
              <a:rPr lang="uz-Cyrl-UZ" sz="5400" b="1" smtClean="0">
                <a:cs typeface="Times New Roman" panose="02020603050405020304" pitchFamily="18" charset="0"/>
              </a:rPr>
            </a:br>
            <a:r>
              <a:rPr lang="uz-Cyrl-UZ" sz="5400" b="1" smtClean="0">
                <a:cs typeface="Times New Roman" panose="02020603050405020304" pitchFamily="18" charset="0"/>
              </a:rPr>
              <a:t/>
            </a:r>
            <a:br>
              <a:rPr lang="uz-Cyrl-UZ" sz="5400" b="1" smtClean="0">
                <a:cs typeface="Times New Roman" panose="02020603050405020304" pitchFamily="18" charset="0"/>
              </a:rPr>
            </a:br>
            <a:r>
              <a:rPr lang="uz-Cyrl-UZ" sz="5400" b="1" smtClean="0">
                <a:cs typeface="Times New Roman" panose="02020603050405020304" pitchFamily="18" charset="0"/>
              </a:rPr>
              <a:t/>
            </a:r>
            <a:br>
              <a:rPr lang="uz-Cyrl-UZ" sz="5400" b="1" smtClean="0">
                <a:cs typeface="Times New Roman" panose="02020603050405020304" pitchFamily="18" charset="0"/>
              </a:rPr>
            </a:br>
            <a:r>
              <a:rPr lang="ru-RU" sz="5400" smtClean="0">
                <a:cs typeface="Times New Roman" panose="02020603050405020304" pitchFamily="18" charset="0"/>
              </a:rPr>
              <a:t/>
            </a:r>
            <a:br>
              <a:rPr lang="ru-RU" sz="5400" smtClean="0">
                <a:cs typeface="Times New Roman" panose="02020603050405020304" pitchFamily="18" charset="0"/>
              </a:rPr>
            </a:br>
            <a:endParaRPr lang="ru-RU" smtClean="0"/>
          </a:p>
        </p:txBody>
      </p:sp>
      <p:sp>
        <p:nvSpPr>
          <p:cNvPr id="22531" name="Содержимое 2"/>
          <p:cNvSpPr>
            <a:spLocks noGrp="1"/>
          </p:cNvSpPr>
          <p:nvPr>
            <p:ph idx="1"/>
          </p:nvPr>
        </p:nvSpPr>
        <p:spPr>
          <a:xfrm>
            <a:off x="1331640" y="692696"/>
            <a:ext cx="6096000" cy="3657599"/>
          </a:xfrm>
        </p:spPr>
        <p:txBody>
          <a:bodyPr/>
          <a:lstStyle/>
          <a:p>
            <a:pPr algn="ctr">
              <a:buFont typeface="Wingdings 2" pitchFamily="18" charset="2"/>
              <a:buNone/>
            </a:pPr>
            <a:r>
              <a:rPr lang="uz-Cyrl-UZ" altLang="ru-RU" sz="4000" b="1" dirty="0" smtClean="0">
                <a:cs typeface="Times New Roman" pitchFamily="18" charset="0"/>
              </a:rPr>
              <a:t>Эътибор</a:t>
            </a:r>
            <a:r>
              <a:rPr lang="ru-RU" altLang="ru-RU" sz="4000" b="1" dirty="0">
                <a:cs typeface="Times New Roman" pitchFamily="18" charset="0"/>
              </a:rPr>
              <a:t>и</a:t>
            </a:r>
            <a:r>
              <a:rPr lang="uz-Cyrl-UZ" altLang="ru-RU" sz="4000" b="1" dirty="0" smtClean="0">
                <a:cs typeface="Times New Roman" pitchFamily="18" charset="0"/>
              </a:rPr>
              <a:t>нгиз учун раҳмат!</a:t>
            </a:r>
            <a:endParaRPr lang="ru-RU" altLang="ru-RU" sz="4000" dirty="0" smtClean="0"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9848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476672"/>
            <a:ext cx="777686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“Biz </a:t>
            </a:r>
            <a:r>
              <a:rPr lang="en-US" sz="240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o’tgan</a:t>
            </a:r>
            <a:r>
              <a:rPr lang="en-US" sz="24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240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yilda</a:t>
            </a:r>
            <a:r>
              <a:rPr lang="en-US" sz="24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240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O’zbekistonda</a:t>
            </a:r>
            <a:r>
              <a:rPr lang="en-US" sz="24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240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mamlakat</a:t>
            </a:r>
            <a:r>
              <a:rPr lang="en-US" sz="24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240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yalpi</a:t>
            </a:r>
            <a:r>
              <a:rPr lang="en-US" sz="24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240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ichki</a:t>
            </a:r>
            <a:r>
              <a:rPr lang="en-US" sz="24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240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mahsulotining</a:t>
            </a:r>
            <a:r>
              <a:rPr lang="en-US" sz="24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240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o’sish</a:t>
            </a:r>
            <a:r>
              <a:rPr lang="en-US" sz="24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240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sur'ati</a:t>
            </a:r>
            <a:r>
              <a:rPr lang="en-US" sz="24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8,5 </a:t>
            </a:r>
            <a:r>
              <a:rPr lang="en-US" sz="240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foizni</a:t>
            </a:r>
            <a:r>
              <a:rPr lang="en-US" sz="24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240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tashkil</a:t>
            </a:r>
            <a:r>
              <a:rPr lang="en-US" sz="24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240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qilganiga</a:t>
            </a:r>
            <a:r>
              <a:rPr lang="en-US" sz="24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240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guvohmiz</a:t>
            </a:r>
            <a:r>
              <a:rPr lang="en-US" sz="24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. Bu </a:t>
            </a:r>
            <a:r>
              <a:rPr lang="en-US" sz="240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dunyo</a:t>
            </a:r>
            <a:r>
              <a:rPr lang="en-US" sz="24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240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miqyosida</a:t>
            </a:r>
            <a:r>
              <a:rPr lang="en-US" sz="24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240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yuqori</a:t>
            </a:r>
            <a:r>
              <a:rPr lang="en-US" sz="24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2400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ko’rsatkichlardan</a:t>
            </a:r>
            <a:r>
              <a:rPr lang="en-US" sz="2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240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bo’lib</a:t>
            </a:r>
            <a:r>
              <a:rPr lang="en-US" sz="24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, </a:t>
            </a:r>
            <a:r>
              <a:rPr lang="en-US" sz="240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mamlakat</a:t>
            </a:r>
            <a:r>
              <a:rPr lang="en-US" sz="24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240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iqtisodiyotinig</a:t>
            </a:r>
            <a:r>
              <a:rPr lang="en-US" sz="24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240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turli</a:t>
            </a:r>
            <a:r>
              <a:rPr lang="en-US" sz="24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240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sohalaridagi</a:t>
            </a:r>
            <a:r>
              <a:rPr lang="en-US" sz="24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240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o’sish</a:t>
            </a:r>
            <a:r>
              <a:rPr lang="en-US" sz="24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240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barqaror</a:t>
            </a:r>
            <a:r>
              <a:rPr lang="en-US" sz="24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240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sur'atlarda</a:t>
            </a:r>
            <a:r>
              <a:rPr lang="en-US" sz="24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240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davom</a:t>
            </a:r>
            <a:r>
              <a:rPr lang="en-US" sz="24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240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etayotganini</a:t>
            </a:r>
            <a:r>
              <a:rPr lang="en-US" sz="24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240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anglatadi</a:t>
            </a:r>
            <a:r>
              <a:rPr lang="en-US" sz="24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”</a:t>
            </a:r>
            <a:endParaRPr lang="ru-RU" sz="24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2050" name="Picture 2" descr="C:\Documents and Settings\Admin\Рабочий стол\O`zbekiston_bo`linish_sa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996952"/>
            <a:ext cx="6057900" cy="31051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3823830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741" y="1196752"/>
            <a:ext cx="8280920" cy="378565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O’zbekiston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rahbariyati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tomonidan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ishlab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chiqilgan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sanoatni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modernizatsiyalash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,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texnik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va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texnologik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jihatdan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qayta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jihozlash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dasturi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yuqori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qo’shimcha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qiymatga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ega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bo’lgan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, import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o’rnini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bosuvchi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va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eksportga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yo’naltirilgan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mahsulotlar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tayorlashda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ichki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resruslar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hamda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mavjud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ishlab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chiqarish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salohiyatidan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imkon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qadar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ko’proq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foydalanishni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ko’zda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tutadi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.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Mustaqillik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yillarida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mamlakat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o’z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taraqqiyot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yo’lidan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borib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,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ulkan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natijalarga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erishdi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va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tanlangan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yo’lining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to’g’ri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ekanini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isbotladi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.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O’zbekiston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2008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yilda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boshlangan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jahon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moliyaviy-iqtisodiy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inqirozi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oqibatlarini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muvaffaqiyatli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yengib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o’tgani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buning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yorqin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000" b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tasdig’idir</a:t>
            </a:r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.</a:t>
            </a:r>
            <a:endParaRPr lang="ru-RU" sz="20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197438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260648"/>
            <a:ext cx="8424936" cy="2585323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Malayziya</a:t>
            </a:r>
            <a:r>
              <a:rPr lang="en-US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Bosh </a:t>
            </a:r>
            <a:r>
              <a:rPr lang="en-US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vaziri</a:t>
            </a:r>
            <a:r>
              <a:rPr lang="en-US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departamenti</a:t>
            </a:r>
            <a:r>
              <a:rPr lang="en-US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huzuridagi</a:t>
            </a:r>
            <a:r>
              <a:rPr lang="en-US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Tashqi</a:t>
            </a:r>
            <a:r>
              <a:rPr lang="en-US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siyosatni</a:t>
            </a:r>
            <a:r>
              <a:rPr lang="en-US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ishlab</a:t>
            </a:r>
            <a:r>
              <a:rPr lang="en-US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chiqish</a:t>
            </a:r>
            <a:r>
              <a:rPr lang="en-US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guruhi</a:t>
            </a:r>
            <a:r>
              <a:rPr lang="en-US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maslahatchisi</a:t>
            </a:r>
            <a:r>
              <a:rPr lang="en-US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, MDH </a:t>
            </a:r>
            <a:r>
              <a:rPr lang="en-US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bo’yicha</a:t>
            </a:r>
            <a:r>
              <a:rPr lang="en-US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ekspert</a:t>
            </a:r>
            <a:r>
              <a:rPr lang="en-US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Redzuan</a:t>
            </a:r>
            <a:r>
              <a:rPr lang="en-US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Kushayri</a:t>
            </a:r>
            <a:r>
              <a:rPr lang="en-US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O’zbekistonda</a:t>
            </a:r>
            <a:r>
              <a:rPr lang="en-US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amalga</a:t>
            </a:r>
            <a:r>
              <a:rPr lang="en-US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oshirilayotgan</a:t>
            </a:r>
            <a:r>
              <a:rPr lang="en-US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keng</a:t>
            </a:r>
            <a:r>
              <a:rPr lang="en-US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ko’lamli</a:t>
            </a:r>
            <a:r>
              <a:rPr lang="en-US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islohotlar</a:t>
            </a:r>
            <a:r>
              <a:rPr lang="en-US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jarayonini</a:t>
            </a:r>
            <a:r>
              <a:rPr lang="en-US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diqqat</a:t>
            </a:r>
            <a:r>
              <a:rPr lang="en-US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bilan</a:t>
            </a:r>
            <a:r>
              <a:rPr lang="en-US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kuzatib</a:t>
            </a:r>
            <a:r>
              <a:rPr lang="en-US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borishini</a:t>
            </a:r>
            <a:r>
              <a:rPr lang="en-US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hamda</a:t>
            </a:r>
            <a:r>
              <a:rPr lang="en-US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mamlakatning</a:t>
            </a:r>
            <a:r>
              <a:rPr lang="en-US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huquqiy</a:t>
            </a:r>
            <a:r>
              <a:rPr lang="en-US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va</a:t>
            </a:r>
            <a:r>
              <a:rPr lang="en-US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ijtimoiy-siyosiy</a:t>
            </a:r>
            <a:r>
              <a:rPr lang="en-US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sohalarda</a:t>
            </a:r>
            <a:r>
              <a:rPr lang="en-US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erishayotgan</a:t>
            </a:r>
            <a:r>
              <a:rPr lang="en-US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ulkan</a:t>
            </a:r>
            <a:r>
              <a:rPr lang="en-US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muvaffaqiyatlariga</a:t>
            </a:r>
            <a:r>
              <a:rPr lang="en-US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guvoh</a:t>
            </a:r>
            <a:r>
              <a:rPr lang="en-US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bo’layotganini</a:t>
            </a:r>
            <a:r>
              <a:rPr lang="en-US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ta'kidladi</a:t>
            </a:r>
            <a:r>
              <a:rPr lang="en-US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. “</a:t>
            </a:r>
            <a:r>
              <a:rPr lang="en-US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O’zbekistonda</a:t>
            </a:r>
            <a:r>
              <a:rPr lang="en-US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jamiyatni</a:t>
            </a:r>
            <a:r>
              <a:rPr lang="en-US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demokratlashtirish</a:t>
            </a:r>
            <a:r>
              <a:rPr lang="en-US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sari </a:t>
            </a:r>
            <a:r>
              <a:rPr lang="en-US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bosqichma-bosqich</a:t>
            </a:r>
            <a:r>
              <a:rPr lang="en-US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amalga</a:t>
            </a:r>
            <a:r>
              <a:rPr lang="en-US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oshirilayotgan</a:t>
            </a:r>
            <a:r>
              <a:rPr lang="en-US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islohotlar</a:t>
            </a:r>
            <a:r>
              <a:rPr lang="en-US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ulkan</a:t>
            </a:r>
            <a:r>
              <a:rPr lang="en-US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natijalar</a:t>
            </a:r>
            <a:r>
              <a:rPr lang="en-US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berishda</a:t>
            </a:r>
            <a:r>
              <a:rPr lang="en-US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davom</a:t>
            </a:r>
            <a:r>
              <a:rPr lang="en-US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etmoqda</a:t>
            </a:r>
            <a:r>
              <a:rPr lang="en-US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”, </a:t>
            </a:r>
            <a:r>
              <a:rPr lang="en-US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dedi</a:t>
            </a:r>
            <a:r>
              <a:rPr lang="en-US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u. 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4098" name="Picture 2" descr="C:\Documents and Settings\Admin\Рабочий стол\1346162969_img_34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0105" y="3383839"/>
            <a:ext cx="4742135" cy="316142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519956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332656"/>
            <a:ext cx="8352928" cy="313932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“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Hozirgi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paytda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boshqa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davlatlar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,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shu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jumladan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rivojlangan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davlatlarning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iqtisodiyotida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yuzaga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kelayotgan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ko’plab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muammolar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O’zbekistonning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erkin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bozor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munosabatlariga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bosqichma-bosqich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o’tish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borasida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to’g’ri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yo’l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tanlaganini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yana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bir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bor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isbotlamoqda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,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taraqqiyotning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“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o’zbek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modeli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”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dolzarb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va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samarador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ekanini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ko’rsatmoqda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.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Mamlakat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o’z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mustaqilligini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qo’lga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kiritgandan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buyon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hali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ko’p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vaqt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o’tgani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yo’q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,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biroq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shunday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qisqa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fursatda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barcha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sohalarda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e'tirofga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molik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muvaffaqiyatlarga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erishildi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.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Shu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bois,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ulkan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yutuqlarning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garovi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bo’lgan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,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O’zbekiston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rahbari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tomonidan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amalga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oshirilayotgan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siyosatni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alohida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ta'kidlash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joiz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”,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dedi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R.Kushayri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. </a:t>
            </a:r>
            <a:endParaRPr lang="ru-RU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5122" name="Picture 2" descr="C:\Documents and Settings\Admin\Рабочий стол\cabmin-kabmin-uz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4077072"/>
            <a:ext cx="4248472" cy="2603902"/>
          </a:xfrm>
          <a:prstGeom prst="round2DiagRect">
            <a:avLst>
              <a:gd name="adj1" fmla="val 16667"/>
              <a:gd name="adj2" fmla="val 23313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6918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260648"/>
            <a:ext cx="8496944" cy="203132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“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Rivojlangan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mamlakatlarda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rivojlanish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ko’rsatkichlar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sezilarli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darajada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pasaygan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bir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davrda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O’zbekiston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erishayotgan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ulkan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iqtisodiy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muvaffaqiyatlar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,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asosan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,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oqilona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davlat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boshqaruvining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mevasidir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, -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deydi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N.Borxan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. -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O’zbekistonning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jahon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iqtisodiyotidagi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zamonaviy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an'analar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ta'siriga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uchramaydigan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puxta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o’ylangan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iqtisodiy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siyosati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,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mamlakatda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izchil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olib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borilayotgan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islohotlar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va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barqaror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taraqqiyot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muvaffaqiyatining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kafolati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bo’ldi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”. </a:t>
            </a:r>
            <a:endParaRPr lang="ru-RU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4725144"/>
            <a:ext cx="8208912" cy="175432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Xususan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,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yurtimizda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iqtisodiy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sohada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amalga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oshirilayotgan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islohotlar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borasida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erishgan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muvaffaqiyatlariga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urg’u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berarkan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,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malayziyalik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ekspert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2009-2012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yillarga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mo’ljallangan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Inqirozga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qarshi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choralar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dasturining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o’z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vaqtida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va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samarali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amalga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oshirilgani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mamlakat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hayotining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barcha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sohalarida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o’sish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ko’rsatkichini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ta'minlashga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ko’mak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bo’lganini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alohida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qayd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etdi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. </a:t>
            </a:r>
            <a:endParaRPr lang="ru-RU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6146" name="Picture 2" descr="C:\Documents and Settings\Admin\Рабочий стол\1027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019713"/>
            <a:ext cx="3888432" cy="16919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3981870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3105" y="116632"/>
            <a:ext cx="8352928" cy="313932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O’zbekistonning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Osaka (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Yaponiya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)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shahridagi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faxriy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konsuli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Toshio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Touraning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fikricha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, “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aynan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O’zbekiston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rahbarining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uzoqni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ko’zlab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ishlab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chiqqan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iqtisodiy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strategiyasi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tufayli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mamlakat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yana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bir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bor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iqtisodiyotning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barqaror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o’sishini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namoyish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qildi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”. U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iqtisodiy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o’sish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va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aholi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real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daromadlarining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yuqori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sur'atini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,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shuningdek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,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inflyatsiya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darajsining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past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ekaniga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alohida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e'tibor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qaratdi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.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T.Touraning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ta'kidlashiga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ko’ra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,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Prezident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Islom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Karimovning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2011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yilni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“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Kichik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biznes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va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xususiy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tadbirkorlik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yili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” deb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e'lon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qilish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borasidagi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tashabbusi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o’z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samarasini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berishi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shubhasiz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, “Zero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iqtisodiyotning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ushbu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tarmog’i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har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qanday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davlat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rivojining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muhim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omili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1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sanaladi</a:t>
            </a:r>
            <a:r>
              <a:rPr lang="en-US" sz="1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”. </a:t>
            </a:r>
            <a:endParaRPr lang="ru-RU" sz="16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43105" y="2996952"/>
            <a:ext cx="7992888" cy="357020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 </a:t>
            </a:r>
            <a:endParaRPr lang="ru-RU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Book Antiqua" panose="02040602050305030304" pitchFamily="18" charset="0"/>
            </a:endParaRPr>
          </a:p>
          <a:p>
            <a:r>
              <a:rPr lang="en-US" sz="1600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“</a:t>
            </a:r>
            <a:r>
              <a:rPr lang="en-US" sz="1600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Prezident</a:t>
            </a:r>
            <a:r>
              <a:rPr lang="en-US" sz="1600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 </a:t>
            </a:r>
            <a:r>
              <a:rPr lang="en-US" sz="1600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Islom</a:t>
            </a:r>
            <a:r>
              <a:rPr lang="en-US" sz="1600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 </a:t>
            </a:r>
            <a:r>
              <a:rPr lang="en-US" sz="1600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Karimov</a:t>
            </a:r>
            <a:r>
              <a:rPr lang="en-US" sz="1600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 </a:t>
            </a:r>
            <a:r>
              <a:rPr lang="en-US" sz="1600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nafaqat</a:t>
            </a:r>
            <a:r>
              <a:rPr lang="en-US" sz="1600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 </a:t>
            </a:r>
            <a:r>
              <a:rPr lang="en-US" sz="1600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O’zbekistonda</a:t>
            </a:r>
            <a:r>
              <a:rPr lang="en-US" sz="1600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, </a:t>
            </a:r>
            <a:r>
              <a:rPr lang="en-US" sz="1600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balki</a:t>
            </a:r>
            <a:r>
              <a:rPr lang="en-US" sz="1600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 global </a:t>
            </a:r>
            <a:r>
              <a:rPr lang="en-US" sz="1600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iqtisodiyotda</a:t>
            </a:r>
            <a:r>
              <a:rPr lang="en-US" sz="1600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 </a:t>
            </a:r>
            <a:r>
              <a:rPr lang="en-US" sz="1600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sodir</a:t>
            </a:r>
            <a:r>
              <a:rPr lang="en-US" sz="1600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 </a:t>
            </a:r>
            <a:r>
              <a:rPr lang="en-US" sz="1600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bo’layotgan</a:t>
            </a:r>
            <a:r>
              <a:rPr lang="en-US" sz="1600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 </a:t>
            </a:r>
            <a:r>
              <a:rPr lang="en-US" sz="1600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iqtisodiy</a:t>
            </a:r>
            <a:r>
              <a:rPr lang="en-US" sz="1600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 </a:t>
            </a:r>
            <a:r>
              <a:rPr lang="en-US" sz="1600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jarayonlarni</a:t>
            </a:r>
            <a:r>
              <a:rPr lang="en-US" sz="1600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 </a:t>
            </a:r>
            <a:r>
              <a:rPr lang="en-US" sz="1600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chuqur</a:t>
            </a:r>
            <a:r>
              <a:rPr lang="en-US" sz="1600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 </a:t>
            </a:r>
            <a:r>
              <a:rPr lang="en-US" sz="1600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va</a:t>
            </a:r>
            <a:r>
              <a:rPr lang="en-US" sz="1600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 </a:t>
            </a:r>
            <a:r>
              <a:rPr lang="en-US" sz="1600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atroflicha</a:t>
            </a:r>
            <a:r>
              <a:rPr lang="en-US" sz="1600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 </a:t>
            </a:r>
            <a:r>
              <a:rPr lang="en-US" sz="1600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tahlil</a:t>
            </a:r>
            <a:r>
              <a:rPr lang="en-US" sz="1600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 </a:t>
            </a:r>
            <a:r>
              <a:rPr lang="en-US" sz="1600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qilgan</a:t>
            </a:r>
            <a:r>
              <a:rPr lang="en-US" sz="1600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, - </a:t>
            </a:r>
            <a:r>
              <a:rPr lang="en-US" sz="1600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dedi</a:t>
            </a:r>
            <a:r>
              <a:rPr lang="en-US" sz="1600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 </a:t>
            </a:r>
            <a:r>
              <a:rPr lang="en-US" sz="1600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Hindiston</a:t>
            </a:r>
            <a:r>
              <a:rPr lang="en-US" sz="1600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-MDH </a:t>
            </a:r>
            <a:r>
              <a:rPr lang="en-US" sz="1600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savdo-sanoat</a:t>
            </a:r>
            <a:r>
              <a:rPr lang="en-US" sz="1600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 </a:t>
            </a:r>
            <a:r>
              <a:rPr lang="en-US" sz="1600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palatasi</a:t>
            </a:r>
            <a:r>
              <a:rPr lang="en-US" sz="1600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 bosh </a:t>
            </a:r>
            <a:r>
              <a:rPr lang="en-US" sz="1600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kotibi</a:t>
            </a:r>
            <a:r>
              <a:rPr lang="en-US" sz="1600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 Anil </a:t>
            </a:r>
            <a:r>
              <a:rPr lang="en-US" sz="1600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Matxur</a:t>
            </a:r>
            <a:r>
              <a:rPr lang="en-US" sz="1600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 </a:t>
            </a:r>
            <a:r>
              <a:rPr lang="en-US" sz="1600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O’zbekiston</a:t>
            </a:r>
            <a:r>
              <a:rPr lang="en-US" sz="1600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 </a:t>
            </a:r>
            <a:r>
              <a:rPr lang="en-US" sz="1600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Prezidentining</a:t>
            </a:r>
            <a:r>
              <a:rPr lang="en-US" sz="1600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 </a:t>
            </a:r>
            <a:r>
              <a:rPr lang="en-US" sz="1600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mamlakat</a:t>
            </a:r>
            <a:r>
              <a:rPr lang="en-US" sz="1600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 </a:t>
            </a:r>
            <a:r>
              <a:rPr lang="en-US" sz="1600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Vazirlar</a:t>
            </a:r>
            <a:r>
              <a:rPr lang="en-US" sz="1600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 </a:t>
            </a:r>
            <a:r>
              <a:rPr lang="en-US" sz="1600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Mahkamasida</a:t>
            </a:r>
            <a:r>
              <a:rPr lang="en-US" sz="1600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 </a:t>
            </a:r>
            <a:r>
              <a:rPr lang="en-US" sz="1600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qilgan</a:t>
            </a:r>
            <a:r>
              <a:rPr lang="en-US" sz="1600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 </a:t>
            </a:r>
            <a:r>
              <a:rPr lang="en-US" sz="1600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ma'ruzasi</a:t>
            </a:r>
            <a:r>
              <a:rPr lang="en-US" sz="1600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 </a:t>
            </a:r>
            <a:r>
              <a:rPr lang="en-US" sz="1600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yuzasidan</a:t>
            </a:r>
            <a:r>
              <a:rPr lang="en-US" sz="1600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 </a:t>
            </a:r>
            <a:r>
              <a:rPr lang="en-US" sz="1600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fikr</a:t>
            </a:r>
            <a:r>
              <a:rPr lang="en-US" sz="1600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 </a:t>
            </a:r>
            <a:r>
              <a:rPr lang="en-US" sz="1600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bildirar</a:t>
            </a:r>
            <a:r>
              <a:rPr lang="en-US" sz="1600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 </a:t>
            </a:r>
            <a:r>
              <a:rPr lang="en-US" sz="1600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ekan</a:t>
            </a:r>
            <a:r>
              <a:rPr lang="en-US" sz="1600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 - Men </a:t>
            </a:r>
            <a:r>
              <a:rPr lang="en-US" sz="1600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Prezident</a:t>
            </a:r>
            <a:r>
              <a:rPr lang="en-US" sz="1600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 </a:t>
            </a:r>
            <a:r>
              <a:rPr lang="en-US" sz="1600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Islom</a:t>
            </a:r>
            <a:r>
              <a:rPr lang="en-US" sz="1600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 </a:t>
            </a:r>
            <a:r>
              <a:rPr lang="en-US" sz="1600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Karimovning</a:t>
            </a:r>
            <a:r>
              <a:rPr lang="en-US" sz="1600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 “2008 </a:t>
            </a:r>
            <a:r>
              <a:rPr lang="en-US" sz="1600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yilda</a:t>
            </a:r>
            <a:r>
              <a:rPr lang="en-US" sz="1600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 </a:t>
            </a:r>
            <a:r>
              <a:rPr lang="en-US" sz="1600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boshlangan</a:t>
            </a:r>
            <a:r>
              <a:rPr lang="en-US" sz="1600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 </a:t>
            </a:r>
            <a:r>
              <a:rPr lang="en-US" sz="1600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jahon</a:t>
            </a:r>
            <a:r>
              <a:rPr lang="en-US" sz="1600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 </a:t>
            </a:r>
            <a:r>
              <a:rPr lang="en-US" sz="1600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moliyaviy-iqtisodiy</a:t>
            </a:r>
            <a:r>
              <a:rPr lang="en-US" sz="1600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 </a:t>
            </a:r>
            <a:r>
              <a:rPr lang="en-US" sz="1600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inqirozi</a:t>
            </a:r>
            <a:r>
              <a:rPr lang="en-US" sz="1600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 global </a:t>
            </a:r>
            <a:r>
              <a:rPr lang="en-US" sz="1600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iqtisodiyotga</a:t>
            </a:r>
            <a:r>
              <a:rPr lang="en-US" sz="1600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 </a:t>
            </a:r>
            <a:r>
              <a:rPr lang="en-US" sz="1600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va</a:t>
            </a:r>
            <a:r>
              <a:rPr lang="en-US" sz="1600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 </a:t>
            </a:r>
            <a:r>
              <a:rPr lang="en-US" sz="1600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iqtisodiy</a:t>
            </a:r>
            <a:r>
              <a:rPr lang="en-US" sz="1600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 </a:t>
            </a:r>
            <a:r>
              <a:rPr lang="en-US" sz="1600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jarayonlarga</a:t>
            </a:r>
            <a:r>
              <a:rPr lang="en-US" sz="1600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 </a:t>
            </a:r>
            <a:r>
              <a:rPr lang="en-US" sz="1600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salbiy</a:t>
            </a:r>
            <a:r>
              <a:rPr lang="en-US" sz="1600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 </a:t>
            </a:r>
            <a:r>
              <a:rPr lang="en-US" sz="1600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ta'sir</a:t>
            </a:r>
            <a:r>
              <a:rPr lang="en-US" sz="1600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 </a:t>
            </a:r>
            <a:r>
              <a:rPr lang="en-US" sz="1600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o’tkazishda</a:t>
            </a:r>
            <a:r>
              <a:rPr lang="en-US" sz="1600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 </a:t>
            </a:r>
            <a:r>
              <a:rPr lang="en-US" sz="1600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davom</a:t>
            </a:r>
            <a:r>
              <a:rPr lang="en-US" sz="1600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 </a:t>
            </a:r>
            <a:r>
              <a:rPr lang="en-US" sz="1600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etmoqda</a:t>
            </a:r>
            <a:r>
              <a:rPr lang="en-US" sz="1600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”, </a:t>
            </a:r>
            <a:r>
              <a:rPr lang="en-US" sz="1600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degan</a:t>
            </a:r>
            <a:r>
              <a:rPr lang="en-US" sz="1600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 </a:t>
            </a:r>
            <a:r>
              <a:rPr lang="en-US" sz="1600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fikriga</a:t>
            </a:r>
            <a:r>
              <a:rPr lang="en-US" sz="1600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 </a:t>
            </a:r>
            <a:r>
              <a:rPr lang="en-US" sz="1600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to’la</a:t>
            </a:r>
            <a:r>
              <a:rPr lang="en-US" sz="1600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 </a:t>
            </a:r>
            <a:r>
              <a:rPr lang="en-US" sz="1600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qo’shilaman</a:t>
            </a:r>
            <a:r>
              <a:rPr lang="en-US" sz="1600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. </a:t>
            </a:r>
            <a:r>
              <a:rPr lang="en-US" sz="1600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Biroq</a:t>
            </a:r>
            <a:r>
              <a:rPr lang="en-US" sz="1600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 </a:t>
            </a:r>
            <a:r>
              <a:rPr lang="en-US" sz="1600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shuni</a:t>
            </a:r>
            <a:r>
              <a:rPr lang="en-US" sz="1600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 </a:t>
            </a:r>
            <a:r>
              <a:rPr lang="en-US" sz="1600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mamnuniyat</a:t>
            </a:r>
            <a:r>
              <a:rPr lang="en-US" sz="1600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 </a:t>
            </a:r>
            <a:r>
              <a:rPr lang="en-US" sz="1600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bilan</a:t>
            </a:r>
            <a:r>
              <a:rPr lang="en-US" sz="1600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 </a:t>
            </a:r>
            <a:r>
              <a:rPr lang="en-US" sz="1600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qayd</a:t>
            </a:r>
            <a:r>
              <a:rPr lang="en-US" sz="1600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 </a:t>
            </a:r>
            <a:r>
              <a:rPr lang="en-US" sz="1600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etmoqchimanki</a:t>
            </a:r>
            <a:r>
              <a:rPr lang="en-US" sz="1600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, </a:t>
            </a:r>
            <a:r>
              <a:rPr lang="en-US" sz="1600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O’zbekiston</a:t>
            </a:r>
            <a:r>
              <a:rPr lang="en-US" sz="1600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 </a:t>
            </a:r>
            <a:r>
              <a:rPr lang="en-US" sz="1600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bunday</a:t>
            </a:r>
            <a:r>
              <a:rPr lang="en-US" sz="1600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 </a:t>
            </a:r>
            <a:r>
              <a:rPr lang="en-US" sz="1600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murakkab</a:t>
            </a:r>
            <a:r>
              <a:rPr lang="en-US" sz="1600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 </a:t>
            </a:r>
            <a:r>
              <a:rPr lang="en-US" sz="1600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sharoitda</a:t>
            </a:r>
            <a:r>
              <a:rPr lang="en-US" sz="1600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 </a:t>
            </a:r>
            <a:r>
              <a:rPr lang="en-US" sz="1600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ishonchli</a:t>
            </a:r>
            <a:r>
              <a:rPr lang="en-US" sz="1600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 </a:t>
            </a:r>
            <a:r>
              <a:rPr lang="en-US" sz="1600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va</a:t>
            </a:r>
            <a:r>
              <a:rPr lang="en-US" sz="1600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 </a:t>
            </a:r>
            <a:r>
              <a:rPr lang="en-US" sz="1600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barqaror</a:t>
            </a:r>
            <a:r>
              <a:rPr lang="en-US" sz="1600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 </a:t>
            </a:r>
            <a:r>
              <a:rPr lang="en-US" sz="1600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iqtisodiy</a:t>
            </a:r>
            <a:r>
              <a:rPr lang="en-US" sz="1600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 </a:t>
            </a:r>
            <a:r>
              <a:rPr lang="en-US" sz="1600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o’sishni</a:t>
            </a:r>
            <a:r>
              <a:rPr lang="en-US" sz="1600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 </a:t>
            </a:r>
            <a:r>
              <a:rPr lang="en-US" sz="1600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namoyish</a:t>
            </a:r>
            <a:r>
              <a:rPr lang="en-US" sz="1600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 </a:t>
            </a:r>
            <a:r>
              <a:rPr lang="en-US" sz="1600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etmoqda</a:t>
            </a:r>
            <a:r>
              <a:rPr lang="en-US" sz="1600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, </a:t>
            </a:r>
            <a:r>
              <a:rPr lang="en-US" sz="1600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bu</a:t>
            </a:r>
            <a:r>
              <a:rPr lang="en-US" sz="1600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 </a:t>
            </a:r>
            <a:r>
              <a:rPr lang="en-US" sz="1600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esa</a:t>
            </a:r>
            <a:r>
              <a:rPr lang="en-US" sz="1600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, </a:t>
            </a:r>
            <a:r>
              <a:rPr lang="en-US" sz="1600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mamlakatni</a:t>
            </a:r>
            <a:r>
              <a:rPr lang="en-US" sz="1600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 </a:t>
            </a:r>
            <a:r>
              <a:rPr lang="en-US" sz="1600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rivojlantirishning</a:t>
            </a:r>
            <a:r>
              <a:rPr lang="en-US" sz="1600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 </a:t>
            </a:r>
            <a:r>
              <a:rPr lang="en-US" sz="1600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iqtisodiy</a:t>
            </a:r>
            <a:r>
              <a:rPr lang="en-US" sz="1600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 </a:t>
            </a:r>
            <a:r>
              <a:rPr lang="en-US" sz="1600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modeli</a:t>
            </a:r>
            <a:r>
              <a:rPr lang="en-US" sz="1600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 </a:t>
            </a:r>
            <a:r>
              <a:rPr lang="en-US" sz="1600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to’g’ri</a:t>
            </a:r>
            <a:r>
              <a:rPr lang="en-US" sz="1600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 </a:t>
            </a:r>
            <a:r>
              <a:rPr lang="en-US" sz="1600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ekanini</a:t>
            </a:r>
            <a:r>
              <a:rPr lang="en-US" sz="1600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 </a:t>
            </a:r>
            <a:r>
              <a:rPr lang="en-US" sz="1600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isbotlaydi</a:t>
            </a:r>
            <a:r>
              <a:rPr lang="en-US" sz="1600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anose="02040602050305030304" pitchFamily="18" charset="0"/>
              </a:rPr>
              <a:t>. </a:t>
            </a:r>
            <a:endParaRPr lang="ru-RU" sz="1600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584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 txBox="1">
            <a:spLocks/>
          </p:cNvSpPr>
          <p:nvPr/>
        </p:nvSpPr>
        <p:spPr>
          <a:xfrm>
            <a:off x="251520" y="260648"/>
            <a:ext cx="8640960" cy="6336704"/>
          </a:xfrm>
          <a:prstGeom prst="rect">
            <a:avLst/>
          </a:prstGeom>
        </p:spPr>
        <p:txBody>
          <a:bodyPr>
            <a:norm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err="1" smtClean="0">
                <a:solidFill>
                  <a:schemeClr val="bg1"/>
                </a:solidFill>
              </a:rPr>
              <a:t>O’zbekiston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va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Yevropa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Ittifoqi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o'rtasida</a:t>
            </a:r>
            <a:r>
              <a:rPr lang="en-US" b="1" dirty="0" smtClean="0">
                <a:solidFill>
                  <a:schemeClr val="bg1"/>
                </a:solidFill>
              </a:rPr>
              <a:t> 1996 </a:t>
            </a:r>
            <a:r>
              <a:rPr lang="en-US" b="1" dirty="0" err="1" smtClean="0">
                <a:solidFill>
                  <a:schemeClr val="bg1"/>
                </a:solidFill>
              </a:rPr>
              <a:t>yilda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imzolangan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Sheriklik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va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hamkorlik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to'g’risidagi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Bitimga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muvofiq</a:t>
            </a:r>
            <a:r>
              <a:rPr lang="en-US" b="1" dirty="0" smtClean="0">
                <a:solidFill>
                  <a:schemeClr val="bg1"/>
                </a:solidFill>
              </a:rPr>
              <a:t>, </a:t>
            </a:r>
            <a:r>
              <a:rPr lang="en-US" b="1" dirty="0" err="1" smtClean="0">
                <a:solidFill>
                  <a:schemeClr val="bg1"/>
                </a:solidFill>
              </a:rPr>
              <a:t>Yevropa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Ittifoqi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bilan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siyosiy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muloqotlar</a:t>
            </a:r>
            <a:r>
              <a:rPr lang="en-US" b="1" dirty="0" smtClean="0">
                <a:solidFill>
                  <a:schemeClr val="bg1"/>
                </a:solidFill>
              </a:rPr>
              <a:t>, </a:t>
            </a:r>
            <a:r>
              <a:rPr lang="en-US" b="1" dirty="0" err="1" smtClean="0">
                <a:solidFill>
                  <a:schemeClr val="bg1"/>
                </a:solidFill>
              </a:rPr>
              <a:t>savdo-iqtisodiy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va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madaniy-gumanitar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/>
              <a:t>aloqalar</a:t>
            </a:r>
            <a:r>
              <a:rPr lang="en-US" b="1" dirty="0" smtClean="0"/>
              <a:t> </a:t>
            </a:r>
            <a:r>
              <a:rPr lang="en-US" b="1" dirty="0" err="1" smtClean="0"/>
              <a:t>rivojlanmoqda</a:t>
            </a:r>
            <a:r>
              <a:rPr lang="en-US" b="1" dirty="0" smtClean="0"/>
              <a:t> </a:t>
            </a:r>
            <a:r>
              <a:rPr lang="en-US" b="1" dirty="0" err="1" smtClean="0"/>
              <a:t>va</a:t>
            </a:r>
            <a:r>
              <a:rPr lang="en-US" b="1" dirty="0" smtClean="0"/>
              <a:t> </a:t>
            </a:r>
            <a:r>
              <a:rPr lang="en-US" b="1" dirty="0" err="1" smtClean="0"/>
              <a:t>mustahkamlanmoqda</a:t>
            </a:r>
            <a:r>
              <a:rPr lang="en-US" b="1" dirty="0" smtClean="0"/>
              <a:t>.</a:t>
            </a:r>
            <a:endParaRPr lang="ru-RU" b="1" dirty="0" smtClean="0"/>
          </a:p>
          <a:p>
            <a:r>
              <a:rPr lang="en-US" b="1" dirty="0" err="1" smtClean="0"/>
              <a:t>O’zbekiston</a:t>
            </a:r>
            <a:r>
              <a:rPr lang="en-US" b="1" dirty="0" smtClean="0"/>
              <a:t> </a:t>
            </a:r>
            <a:r>
              <a:rPr lang="en-US" b="1" dirty="0" err="1" smtClean="0"/>
              <a:t>bilan</a:t>
            </a:r>
            <a:r>
              <a:rPr lang="en-US" b="1" dirty="0" smtClean="0"/>
              <a:t> </a:t>
            </a:r>
            <a:r>
              <a:rPr lang="en-US" b="1" dirty="0" err="1" smtClean="0"/>
              <a:t>Shimoliy</a:t>
            </a:r>
            <a:r>
              <a:rPr lang="en-US" b="1" dirty="0" smtClean="0"/>
              <a:t> </a:t>
            </a:r>
            <a:r>
              <a:rPr lang="en-US" b="1" dirty="0" err="1" smtClean="0"/>
              <a:t>va</a:t>
            </a:r>
            <a:r>
              <a:rPr lang="en-US" b="1" dirty="0" smtClean="0"/>
              <a:t> </a:t>
            </a:r>
            <a:r>
              <a:rPr lang="en-US" b="1" dirty="0" err="1" smtClean="0"/>
              <a:t>Janubiy</a:t>
            </a:r>
            <a:r>
              <a:rPr lang="en-US" b="1" dirty="0" smtClean="0"/>
              <a:t> Amerika </a:t>
            </a:r>
            <a:r>
              <a:rPr lang="en-US" b="1" dirty="0" err="1" smtClean="0"/>
              <a:t>davlatlari</a:t>
            </a:r>
            <a:r>
              <a:rPr lang="en-US" b="1" dirty="0" smtClean="0"/>
              <a:t>, </a:t>
            </a:r>
            <a:r>
              <a:rPr lang="en-US" b="1" dirty="0" err="1" smtClean="0"/>
              <a:t>jumladan</a:t>
            </a:r>
            <a:r>
              <a:rPr lang="en-US" b="1" dirty="0" smtClean="0"/>
              <a:t>, </a:t>
            </a:r>
            <a:r>
              <a:rPr lang="en-US" b="1" dirty="0" err="1" smtClean="0"/>
              <a:t>AQSh</a:t>
            </a:r>
            <a:r>
              <a:rPr lang="en-US" b="1" dirty="0" smtClean="0"/>
              <a:t> </a:t>
            </a:r>
            <a:r>
              <a:rPr lang="en-US" b="1" dirty="0" err="1" smtClean="0"/>
              <a:t>o'rtasida</a:t>
            </a:r>
            <a:r>
              <a:rPr lang="en-US" b="1" dirty="0" smtClean="0"/>
              <a:t> </a:t>
            </a:r>
            <a:r>
              <a:rPr lang="en-US" b="1" dirty="0" err="1" smtClean="0"/>
              <a:t>hamkorlik</a:t>
            </a:r>
            <a:r>
              <a:rPr lang="en-US" b="1" dirty="0" smtClean="0"/>
              <a:t> </a:t>
            </a:r>
            <a:r>
              <a:rPr lang="en-US" b="1" dirty="0" err="1" smtClean="0"/>
              <a:t>kengaymoqda</a:t>
            </a:r>
            <a:r>
              <a:rPr lang="en-US" b="1" dirty="0" smtClean="0"/>
              <a:t>. </a:t>
            </a:r>
            <a:r>
              <a:rPr lang="en-US" b="1" dirty="0" err="1" smtClean="0"/>
              <a:t>O’zbekiston</a:t>
            </a:r>
            <a:r>
              <a:rPr lang="en-US" b="1" dirty="0" smtClean="0"/>
              <a:t> </a:t>
            </a:r>
            <a:r>
              <a:rPr lang="en-US" b="1" dirty="0" err="1" smtClean="0"/>
              <a:t>va</a:t>
            </a:r>
            <a:r>
              <a:rPr lang="en-US" b="1" dirty="0" smtClean="0"/>
              <a:t> </a:t>
            </a:r>
            <a:r>
              <a:rPr lang="en-US" b="1" dirty="0" err="1" smtClean="0"/>
              <a:t>AQSh</a:t>
            </a:r>
            <a:r>
              <a:rPr lang="en-US" b="1" dirty="0" smtClean="0"/>
              <a:t> </a:t>
            </a:r>
            <a:r>
              <a:rPr lang="en-US" b="1" dirty="0" err="1" smtClean="0"/>
              <a:t>xavfsizlikka</a:t>
            </a:r>
            <a:r>
              <a:rPr lang="en-US" b="1" dirty="0" smtClean="0"/>
              <a:t> </a:t>
            </a:r>
            <a:r>
              <a:rPr lang="en-US" b="1" dirty="0" err="1" smtClean="0"/>
              <a:t>tahdid</a:t>
            </a:r>
            <a:r>
              <a:rPr lang="en-US" b="1" dirty="0" smtClean="0"/>
              <a:t> </a:t>
            </a:r>
            <a:r>
              <a:rPr lang="en-US" b="1" dirty="0" err="1" smtClean="0"/>
              <a:t>soluvchi</a:t>
            </a:r>
            <a:r>
              <a:rPr lang="en-US" b="1" dirty="0" smtClean="0"/>
              <a:t> global </a:t>
            </a:r>
            <a:r>
              <a:rPr lang="en-US" b="1" dirty="0" err="1" smtClean="0"/>
              <a:t>jarayonlar</a:t>
            </a:r>
            <a:r>
              <a:rPr lang="en-US" b="1" dirty="0" smtClean="0"/>
              <a:t> – </a:t>
            </a:r>
            <a:r>
              <a:rPr lang="en-US" b="1" dirty="0" err="1" smtClean="0"/>
              <a:t>narkotik</a:t>
            </a:r>
            <a:r>
              <a:rPr lang="en-US" b="1" dirty="0" smtClean="0"/>
              <a:t> </a:t>
            </a:r>
            <a:r>
              <a:rPr lang="en-US" b="1" dirty="0" err="1" smtClean="0"/>
              <a:t>moddalarning</a:t>
            </a:r>
            <a:r>
              <a:rPr lang="en-US" b="1" dirty="0" smtClean="0"/>
              <a:t> </a:t>
            </a:r>
            <a:r>
              <a:rPr lang="en-US" b="1" dirty="0" err="1" smtClean="0"/>
              <a:t>noqonuniy</a:t>
            </a:r>
            <a:r>
              <a:rPr lang="en-US" b="1" dirty="0" smtClean="0"/>
              <a:t> </a:t>
            </a:r>
            <a:r>
              <a:rPr lang="en-US" b="1" dirty="0" err="1" smtClean="0"/>
              <a:t>savdosi</a:t>
            </a:r>
            <a:r>
              <a:rPr lang="en-US" b="1" dirty="0" smtClean="0"/>
              <a:t>, </a:t>
            </a:r>
            <a:r>
              <a:rPr lang="en-US" b="1" dirty="0" err="1" smtClean="0"/>
              <a:t>ommaviy</a:t>
            </a:r>
            <a:r>
              <a:rPr lang="en-US" b="1" dirty="0" smtClean="0"/>
              <a:t> </a:t>
            </a:r>
            <a:r>
              <a:rPr lang="en-US" b="1" dirty="0" err="1" smtClean="0"/>
              <a:t>qirg’in</a:t>
            </a:r>
            <a:r>
              <a:rPr lang="en-US" b="1" dirty="0" smtClean="0"/>
              <a:t> </a:t>
            </a:r>
            <a:r>
              <a:rPr lang="en-US" b="1" dirty="0" err="1" smtClean="0"/>
              <a:t>qurollarini</a:t>
            </a:r>
            <a:r>
              <a:rPr lang="en-US" b="1" dirty="0" smtClean="0"/>
              <a:t> </a:t>
            </a:r>
            <a:r>
              <a:rPr lang="en-US" b="1" dirty="0" err="1" smtClean="0"/>
              <a:t>tarqatishga</a:t>
            </a:r>
            <a:r>
              <a:rPr lang="en-US" b="1" dirty="0" smtClean="0"/>
              <a:t> </a:t>
            </a:r>
            <a:r>
              <a:rPr lang="en-US" b="1" dirty="0" err="1" smtClean="0"/>
              <a:t>qarshi</a:t>
            </a:r>
            <a:r>
              <a:rPr lang="en-US" b="1" dirty="0" smtClean="0"/>
              <a:t> </a:t>
            </a:r>
            <a:r>
              <a:rPr lang="en-US" b="1" dirty="0" err="1" smtClean="0"/>
              <a:t>kurash</a:t>
            </a:r>
            <a:r>
              <a:rPr lang="en-US" b="1" dirty="0" smtClean="0"/>
              <a:t> </a:t>
            </a:r>
            <a:r>
              <a:rPr lang="en-US" b="1" dirty="0" err="1" smtClean="0"/>
              <a:t>sohasida</a:t>
            </a:r>
            <a:r>
              <a:rPr lang="en-US" b="1" dirty="0" smtClean="0"/>
              <a:t> </a:t>
            </a:r>
            <a:r>
              <a:rPr lang="en-US" b="1" dirty="0" err="1" smtClean="0"/>
              <a:t>hamda</a:t>
            </a:r>
            <a:r>
              <a:rPr lang="en-US" b="1" dirty="0" smtClean="0"/>
              <a:t> </a:t>
            </a:r>
            <a:r>
              <a:rPr lang="en-US" b="1" dirty="0" err="1" smtClean="0"/>
              <a:t>Afg’onistonda</a:t>
            </a:r>
            <a:r>
              <a:rPr lang="en-US" b="1" dirty="0" smtClean="0"/>
              <a:t> </a:t>
            </a:r>
            <a:r>
              <a:rPr lang="en-US" b="1" dirty="0" err="1" smtClean="0"/>
              <a:t>tinchlik</a:t>
            </a:r>
            <a:r>
              <a:rPr lang="en-US" b="1" dirty="0" smtClean="0"/>
              <a:t> </a:t>
            </a:r>
            <a:r>
              <a:rPr lang="en-US" b="1" dirty="0" err="1" smtClean="0"/>
              <a:t>va</a:t>
            </a:r>
            <a:r>
              <a:rPr lang="en-US" b="1" dirty="0" smtClean="0"/>
              <a:t> </a:t>
            </a:r>
            <a:r>
              <a:rPr lang="en-US" b="1" dirty="0" err="1" smtClean="0"/>
              <a:t>barqarorlikni</a:t>
            </a:r>
            <a:r>
              <a:rPr lang="en-US" b="1" dirty="0" smtClean="0"/>
              <a:t> </a:t>
            </a:r>
            <a:r>
              <a:rPr lang="en-US" b="1" dirty="0" err="1" smtClean="0"/>
              <a:t>mustahkamlash</a:t>
            </a:r>
            <a:r>
              <a:rPr lang="en-US" b="1" dirty="0" smtClean="0"/>
              <a:t> </a:t>
            </a:r>
            <a:r>
              <a:rPr lang="en-US" b="1" dirty="0" err="1" smtClean="0"/>
              <a:t>borasida</a:t>
            </a:r>
            <a:r>
              <a:rPr lang="en-US" b="1" dirty="0" smtClean="0"/>
              <a:t> </a:t>
            </a:r>
            <a:r>
              <a:rPr lang="en-US" b="1" dirty="0" err="1" smtClean="0"/>
              <a:t>o'zaro</a:t>
            </a:r>
            <a:r>
              <a:rPr lang="en-US" b="1" dirty="0" smtClean="0"/>
              <a:t> </a:t>
            </a:r>
            <a:r>
              <a:rPr lang="en-US" b="1" dirty="0" err="1" smtClean="0"/>
              <a:t>hamkorlikni</a:t>
            </a:r>
            <a:r>
              <a:rPr lang="en-US" b="1" dirty="0" smtClean="0"/>
              <a:t> </a:t>
            </a:r>
            <a:r>
              <a:rPr lang="en-US" b="1" dirty="0" err="1" smtClean="0"/>
              <a:t>davom</a:t>
            </a:r>
            <a:r>
              <a:rPr lang="en-US" b="1" dirty="0" smtClean="0"/>
              <a:t> </a:t>
            </a:r>
            <a:r>
              <a:rPr lang="en-US" b="1" dirty="0" err="1" smtClean="0"/>
              <a:t>ettirmoqda</a:t>
            </a:r>
            <a:r>
              <a:rPr lang="en-US" b="1" dirty="0" smtClean="0"/>
              <a:t>.</a:t>
            </a:r>
            <a:endParaRPr lang="ru-RU" b="1" dirty="0" smtClean="0"/>
          </a:p>
          <a:p>
            <a:r>
              <a:rPr lang="en-US" b="1" dirty="0" err="1" smtClean="0"/>
              <a:t>Mustaqillikka</a:t>
            </a:r>
            <a:r>
              <a:rPr lang="en-US" b="1" dirty="0" smtClean="0"/>
              <a:t> </a:t>
            </a:r>
            <a:r>
              <a:rPr lang="en-US" b="1" dirty="0" err="1" smtClean="0"/>
              <a:t>erishgach</a:t>
            </a:r>
            <a:r>
              <a:rPr lang="en-US" b="1" dirty="0" smtClean="0"/>
              <a:t>, </a:t>
            </a:r>
            <a:r>
              <a:rPr lang="en-US" b="1" dirty="0" err="1" smtClean="0"/>
              <a:t>O’zbekiston</a:t>
            </a:r>
            <a:r>
              <a:rPr lang="en-US" b="1" dirty="0" smtClean="0"/>
              <a:t> </a:t>
            </a:r>
            <a:r>
              <a:rPr lang="en-US" b="1" dirty="0" err="1" smtClean="0"/>
              <a:t>e'tiqodi</a:t>
            </a:r>
            <a:r>
              <a:rPr lang="en-US" b="1" dirty="0" smtClean="0"/>
              <a:t>, </a:t>
            </a:r>
            <a:r>
              <a:rPr lang="en-US" b="1" dirty="0" err="1" smtClean="0"/>
              <a:t>an'analari</a:t>
            </a:r>
            <a:r>
              <a:rPr lang="en-US" b="1" dirty="0" smtClean="0"/>
              <a:t> </a:t>
            </a:r>
            <a:r>
              <a:rPr lang="en-US" b="1" dirty="0" err="1" smtClean="0"/>
              <a:t>va</a:t>
            </a:r>
            <a:r>
              <a:rPr lang="en-US" b="1" dirty="0" smtClean="0"/>
              <a:t> </a:t>
            </a:r>
            <a:r>
              <a:rPr lang="en-US" b="1" dirty="0" err="1" smtClean="0"/>
              <a:t>urf-odatlari</a:t>
            </a:r>
            <a:r>
              <a:rPr lang="en-US" b="1" dirty="0" smtClean="0"/>
              <a:t> </a:t>
            </a:r>
            <a:r>
              <a:rPr lang="en-US" b="1" dirty="0" err="1" smtClean="0"/>
              <a:t>bo'yicha</a:t>
            </a:r>
            <a:r>
              <a:rPr lang="en-US" b="1" dirty="0" smtClean="0"/>
              <a:t> </a:t>
            </a:r>
            <a:r>
              <a:rPr lang="en-US" b="1" dirty="0" err="1" smtClean="0"/>
              <a:t>yaqin</a:t>
            </a:r>
            <a:r>
              <a:rPr lang="en-US" b="1" dirty="0" smtClean="0"/>
              <a:t> </a:t>
            </a:r>
            <a:r>
              <a:rPr lang="en-US" b="1" dirty="0" err="1" smtClean="0"/>
              <a:t>bo'lgan</a:t>
            </a:r>
            <a:r>
              <a:rPr lang="en-US" b="1" dirty="0" smtClean="0"/>
              <a:t> </a:t>
            </a:r>
            <a:r>
              <a:rPr lang="en-US" b="1" dirty="0" err="1" smtClean="0"/>
              <a:t>Osiyodagi</a:t>
            </a:r>
            <a:r>
              <a:rPr lang="en-US" b="1" dirty="0" smtClean="0"/>
              <a:t>, </a:t>
            </a:r>
            <a:r>
              <a:rPr lang="en-US" b="1" dirty="0" err="1" smtClean="0"/>
              <a:t>Yaqin</a:t>
            </a:r>
            <a:r>
              <a:rPr lang="en-US" b="1" dirty="0" smtClean="0"/>
              <a:t> </a:t>
            </a:r>
            <a:r>
              <a:rPr lang="en-US" b="1" dirty="0" err="1" smtClean="0"/>
              <a:t>va</a:t>
            </a:r>
            <a:r>
              <a:rPr lang="en-US" b="1" dirty="0" smtClean="0"/>
              <a:t> </a:t>
            </a:r>
            <a:r>
              <a:rPr lang="en-US" b="1" dirty="0" err="1" smtClean="0"/>
              <a:t>O’rta</a:t>
            </a:r>
            <a:r>
              <a:rPr lang="en-US" b="1" dirty="0" smtClean="0"/>
              <a:t> </a:t>
            </a:r>
            <a:r>
              <a:rPr lang="en-US" b="1" dirty="0" err="1" smtClean="0"/>
              <a:t>Sharqdagi</a:t>
            </a:r>
            <a:r>
              <a:rPr lang="en-US" b="1" dirty="0" smtClean="0"/>
              <a:t> </a:t>
            </a:r>
            <a:r>
              <a:rPr lang="en-US" b="1" dirty="0" err="1" smtClean="0"/>
              <a:t>musulmon</a:t>
            </a:r>
            <a:r>
              <a:rPr lang="en-US" b="1" dirty="0" smtClean="0"/>
              <a:t> </a:t>
            </a:r>
            <a:r>
              <a:rPr lang="en-US" b="1" dirty="0" err="1" smtClean="0"/>
              <a:t>davlatlar</a:t>
            </a:r>
            <a:r>
              <a:rPr lang="en-US" b="1" dirty="0" smtClean="0"/>
              <a:t> </a:t>
            </a:r>
            <a:r>
              <a:rPr lang="en-US" b="1" dirty="0" err="1" smtClean="0"/>
              <a:t>bilan</a:t>
            </a:r>
            <a:r>
              <a:rPr lang="en-US" b="1" dirty="0" smtClean="0"/>
              <a:t> </a:t>
            </a:r>
            <a:r>
              <a:rPr lang="en-US" b="1" dirty="0" err="1" smtClean="0"/>
              <a:t>to'g’ridan-to'g’ri</a:t>
            </a:r>
            <a:r>
              <a:rPr lang="en-US" b="1" dirty="0" smtClean="0"/>
              <a:t> </a:t>
            </a:r>
            <a:r>
              <a:rPr lang="en-US" b="1" dirty="0" err="1" smtClean="0"/>
              <a:t>aloqalarni</a:t>
            </a:r>
            <a:r>
              <a:rPr lang="en-US" b="1" dirty="0" smtClean="0"/>
              <a:t> </a:t>
            </a:r>
            <a:r>
              <a:rPr lang="en-US" b="1" dirty="0" err="1" smtClean="0"/>
              <a:t>o'rnatish</a:t>
            </a:r>
            <a:r>
              <a:rPr lang="en-US" b="1" dirty="0" smtClean="0"/>
              <a:t> </a:t>
            </a:r>
            <a:r>
              <a:rPr lang="en-US" b="1" dirty="0" err="1" smtClean="0"/>
              <a:t>imkoniyatiga</a:t>
            </a:r>
            <a:r>
              <a:rPr lang="en-US" b="1" dirty="0" smtClean="0"/>
              <a:t> </a:t>
            </a:r>
            <a:r>
              <a:rPr lang="en-US" b="1" dirty="0" err="1" smtClean="0"/>
              <a:t>ega</a:t>
            </a:r>
            <a:r>
              <a:rPr lang="en-US" b="1" dirty="0" smtClean="0"/>
              <a:t> </a:t>
            </a:r>
            <a:r>
              <a:rPr lang="en-US" b="1" dirty="0" err="1" smtClean="0"/>
              <a:t>bo'ldi</a:t>
            </a:r>
            <a:r>
              <a:rPr lang="en-US" b="1" dirty="0" smtClean="0"/>
              <a:t>. </a:t>
            </a:r>
            <a:r>
              <a:rPr lang="en-US" b="1" dirty="0" err="1" smtClean="0"/>
              <a:t>Ushbu</a:t>
            </a:r>
            <a:r>
              <a:rPr lang="en-US" b="1" dirty="0" smtClean="0"/>
              <a:t> </a:t>
            </a:r>
            <a:r>
              <a:rPr lang="en-US" b="1" dirty="0" err="1" smtClean="0"/>
              <a:t>davlatlar</a:t>
            </a:r>
            <a:r>
              <a:rPr lang="en-US" b="1" dirty="0" smtClean="0"/>
              <a:t> </a:t>
            </a:r>
            <a:r>
              <a:rPr lang="en-US" b="1" dirty="0" err="1" smtClean="0"/>
              <a:t>bilan</a:t>
            </a:r>
            <a:r>
              <a:rPr lang="en-US" b="1" dirty="0" smtClean="0"/>
              <a:t> </a:t>
            </a:r>
            <a:r>
              <a:rPr lang="en-US" b="1" dirty="0" err="1" smtClean="0"/>
              <a:t>siyosiy</a:t>
            </a:r>
            <a:r>
              <a:rPr lang="en-US" b="1" dirty="0" smtClean="0"/>
              <a:t>, </a:t>
            </a:r>
            <a:r>
              <a:rPr lang="en-US" b="1" dirty="0" err="1" smtClean="0"/>
              <a:t>iqtisodiy</a:t>
            </a:r>
            <a:r>
              <a:rPr lang="en-US" b="1" dirty="0" smtClean="0"/>
              <a:t>, </a:t>
            </a:r>
            <a:r>
              <a:rPr lang="en-US" b="1" dirty="0" err="1" smtClean="0"/>
              <a:t>madaniy</a:t>
            </a:r>
            <a:r>
              <a:rPr lang="en-US" b="1" dirty="0" smtClean="0"/>
              <a:t> </a:t>
            </a:r>
            <a:r>
              <a:rPr lang="en-US" b="1" dirty="0" err="1" smtClean="0"/>
              <a:t>va</a:t>
            </a:r>
            <a:r>
              <a:rPr lang="en-US" b="1" dirty="0" smtClean="0"/>
              <a:t> </a:t>
            </a:r>
            <a:r>
              <a:rPr lang="en-US" b="1" dirty="0" err="1" smtClean="0"/>
              <a:t>gumanitar</a:t>
            </a:r>
            <a:r>
              <a:rPr lang="en-US" b="1" dirty="0" smtClean="0"/>
              <a:t> </a:t>
            </a:r>
            <a:r>
              <a:rPr lang="en-US" b="1" dirty="0" err="1" smtClean="0"/>
              <a:t>aloqalar</a:t>
            </a:r>
            <a:r>
              <a:rPr lang="en-US" b="1" dirty="0" smtClean="0"/>
              <a:t> </a:t>
            </a:r>
            <a:r>
              <a:rPr lang="en-US" b="1" dirty="0" err="1" smtClean="0"/>
              <a:t>rivojlanmoqda</a:t>
            </a:r>
            <a:r>
              <a:rPr lang="en-US" b="1" dirty="0" smtClean="0"/>
              <a:t>.</a:t>
            </a:r>
            <a:endParaRPr lang="ru-RU" b="1" dirty="0" smtClean="0"/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107413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1"/>
          <p:cNvSpPr txBox="1">
            <a:spLocks/>
          </p:cNvSpPr>
          <p:nvPr/>
        </p:nvSpPr>
        <p:spPr>
          <a:xfrm>
            <a:off x="500034" y="273050"/>
            <a:ext cx="8186766" cy="5853113"/>
          </a:xfrm>
          <a:prstGeom prst="rect">
            <a:avLst/>
          </a:prstGeom>
        </p:spPr>
        <p:txBody>
          <a:bodyPr>
            <a:norm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smtClean="0"/>
              <a:t>Yana </a:t>
            </a:r>
            <a:r>
              <a:rPr lang="en-US" b="1" dirty="0" err="1" smtClean="0"/>
              <a:t>bir</a:t>
            </a:r>
            <a:r>
              <a:rPr lang="en-US" b="1" dirty="0" smtClean="0"/>
              <a:t> </a:t>
            </a:r>
            <a:r>
              <a:rPr lang="en-US" b="1" dirty="0" err="1" smtClean="0"/>
              <a:t>muhim</a:t>
            </a:r>
            <a:r>
              <a:rPr lang="en-US" b="1" dirty="0" smtClean="0"/>
              <a:t> </a:t>
            </a:r>
            <a:r>
              <a:rPr lang="en-US" b="1" dirty="0" err="1" smtClean="0"/>
              <a:t>yo'nalishlardan</a:t>
            </a:r>
            <a:r>
              <a:rPr lang="en-US" b="1" dirty="0" smtClean="0"/>
              <a:t> </a:t>
            </a:r>
            <a:r>
              <a:rPr lang="en-US" b="1" dirty="0" err="1" smtClean="0"/>
              <a:t>biri</a:t>
            </a:r>
            <a:r>
              <a:rPr lang="en-US" b="1" dirty="0" smtClean="0"/>
              <a:t> </a:t>
            </a:r>
            <a:r>
              <a:rPr lang="en-US" b="1" dirty="0" err="1" smtClean="0"/>
              <a:t>bu</a:t>
            </a:r>
            <a:r>
              <a:rPr lang="en-US" b="1" dirty="0" smtClean="0"/>
              <a:t> MDH </a:t>
            </a:r>
            <a:r>
              <a:rPr lang="en-US" b="1" dirty="0" err="1" smtClean="0"/>
              <a:t>davlatlari</a:t>
            </a:r>
            <a:r>
              <a:rPr lang="en-US" b="1" dirty="0" smtClean="0"/>
              <a:t> </a:t>
            </a:r>
            <a:r>
              <a:rPr lang="en-US" b="1" dirty="0" err="1" smtClean="0"/>
              <a:t>bilan</a:t>
            </a:r>
            <a:r>
              <a:rPr lang="en-US" b="1" dirty="0" smtClean="0"/>
              <a:t> </a:t>
            </a:r>
            <a:r>
              <a:rPr lang="en-US" b="1" dirty="0" err="1" smtClean="0"/>
              <a:t>aloqalardir</a:t>
            </a:r>
            <a:r>
              <a:rPr lang="en-US" b="1" dirty="0" smtClean="0"/>
              <a:t>. </a:t>
            </a:r>
            <a:r>
              <a:rPr lang="en-US" b="1" dirty="0" err="1" smtClean="0"/>
              <a:t>MDHga</a:t>
            </a:r>
            <a:r>
              <a:rPr lang="en-US" b="1" dirty="0" smtClean="0"/>
              <a:t> </a:t>
            </a:r>
            <a:r>
              <a:rPr lang="en-US" b="1" dirty="0" err="1" smtClean="0"/>
              <a:t>a'zo</a:t>
            </a:r>
            <a:r>
              <a:rPr lang="en-US" b="1" dirty="0" smtClean="0"/>
              <a:t> </a:t>
            </a:r>
            <a:r>
              <a:rPr lang="en-US" b="1" dirty="0" err="1" smtClean="0"/>
              <a:t>davlatlar</a:t>
            </a:r>
            <a:r>
              <a:rPr lang="en-US" b="1" dirty="0" smtClean="0"/>
              <a:t> </a:t>
            </a:r>
            <a:r>
              <a:rPr lang="en-US" b="1" dirty="0" err="1" smtClean="0"/>
              <a:t>ko'p</a:t>
            </a:r>
            <a:r>
              <a:rPr lang="en-US" b="1" dirty="0" smtClean="0"/>
              <a:t> </a:t>
            </a:r>
            <a:r>
              <a:rPr lang="en-US" b="1" dirty="0" err="1" smtClean="0"/>
              <a:t>tomonlama</a:t>
            </a:r>
            <a:r>
              <a:rPr lang="en-US" b="1" dirty="0" smtClean="0"/>
              <a:t> </a:t>
            </a:r>
            <a:r>
              <a:rPr lang="en-US" b="1" dirty="0" err="1" smtClean="0"/>
              <a:t>va</a:t>
            </a:r>
            <a:r>
              <a:rPr lang="en-US" b="1" dirty="0" smtClean="0"/>
              <a:t> </a:t>
            </a:r>
            <a:r>
              <a:rPr lang="en-US" b="1" dirty="0" err="1" smtClean="0"/>
              <a:t>ikki</a:t>
            </a:r>
            <a:r>
              <a:rPr lang="en-US" b="1" dirty="0" smtClean="0"/>
              <a:t> </a:t>
            </a:r>
            <a:r>
              <a:rPr lang="en-US" b="1" dirty="0" err="1" smtClean="0"/>
              <a:t>tomonlama</a:t>
            </a:r>
            <a:r>
              <a:rPr lang="en-US" b="1" dirty="0" smtClean="0"/>
              <a:t> </a:t>
            </a:r>
            <a:r>
              <a:rPr lang="en-US" b="1" dirty="0" err="1" smtClean="0"/>
              <a:t>asosda</a:t>
            </a:r>
            <a:r>
              <a:rPr lang="en-US" b="1" dirty="0" smtClean="0"/>
              <a:t> </a:t>
            </a:r>
            <a:r>
              <a:rPr lang="en-US" b="1" dirty="0" err="1" smtClean="0"/>
              <a:t>umumiy</a:t>
            </a:r>
            <a:r>
              <a:rPr lang="en-US" b="1" dirty="0" smtClean="0"/>
              <a:t> </a:t>
            </a:r>
            <a:r>
              <a:rPr lang="en-US" b="1" dirty="0" err="1" smtClean="0"/>
              <a:t>va</a:t>
            </a:r>
            <a:r>
              <a:rPr lang="en-US" b="1" dirty="0" smtClean="0"/>
              <a:t> </a:t>
            </a:r>
            <a:r>
              <a:rPr lang="en-US" b="1" dirty="0" err="1" smtClean="0"/>
              <a:t>milliy</a:t>
            </a:r>
            <a:r>
              <a:rPr lang="en-US" b="1" dirty="0" smtClean="0"/>
              <a:t> </a:t>
            </a:r>
            <a:r>
              <a:rPr lang="en-US" b="1" dirty="0" err="1" smtClean="0"/>
              <a:t>manfaatlarni</a:t>
            </a:r>
            <a:r>
              <a:rPr lang="en-US" b="1" dirty="0" smtClean="0"/>
              <a:t> </a:t>
            </a:r>
            <a:r>
              <a:rPr lang="en-US" b="1" dirty="0" err="1" smtClean="0"/>
              <a:t>ro'yobga</a:t>
            </a:r>
            <a:r>
              <a:rPr lang="en-US" b="1" dirty="0" smtClean="0"/>
              <a:t> </a:t>
            </a:r>
            <a:r>
              <a:rPr lang="en-US" b="1" dirty="0" err="1" smtClean="0"/>
              <a:t>chiqarish</a:t>
            </a:r>
            <a:r>
              <a:rPr lang="en-US" b="1" dirty="0" smtClean="0"/>
              <a:t> </a:t>
            </a:r>
            <a:r>
              <a:rPr lang="en-US" b="1" dirty="0" err="1" smtClean="0"/>
              <a:t>uchun</a:t>
            </a:r>
            <a:r>
              <a:rPr lang="en-US" b="1" dirty="0" smtClean="0"/>
              <a:t> </a:t>
            </a:r>
            <a:r>
              <a:rPr lang="en-US" b="1" dirty="0" err="1" smtClean="0"/>
              <a:t>o'z</a:t>
            </a:r>
            <a:r>
              <a:rPr lang="en-US" b="1" dirty="0" smtClean="0"/>
              <a:t> </a:t>
            </a:r>
            <a:r>
              <a:rPr lang="en-US" b="1" dirty="0" err="1" smtClean="0"/>
              <a:t>pozitsiyalarini</a:t>
            </a:r>
            <a:r>
              <a:rPr lang="en-US" b="1" dirty="0" smtClean="0"/>
              <a:t> </a:t>
            </a:r>
            <a:r>
              <a:rPr lang="en-US" b="1" dirty="0" err="1" smtClean="0"/>
              <a:t>kelishish</a:t>
            </a:r>
            <a:r>
              <a:rPr lang="en-US" b="1" dirty="0" smtClean="0"/>
              <a:t> </a:t>
            </a:r>
            <a:r>
              <a:rPr lang="en-US" b="1" dirty="0" err="1" smtClean="0"/>
              <a:t>imkoniyatiga</a:t>
            </a:r>
            <a:r>
              <a:rPr lang="en-US" b="1" dirty="0" smtClean="0"/>
              <a:t> </a:t>
            </a:r>
            <a:r>
              <a:rPr lang="en-US" b="1" dirty="0" err="1" smtClean="0"/>
              <a:t>ega</a:t>
            </a:r>
            <a:r>
              <a:rPr lang="en-US" b="1" dirty="0" smtClean="0"/>
              <a:t>.</a:t>
            </a:r>
            <a:endParaRPr lang="ru-RU" b="1" dirty="0" smtClean="0"/>
          </a:p>
          <a:p>
            <a:r>
              <a:rPr lang="en-US" b="1" dirty="0" err="1" smtClean="0"/>
              <a:t>O’zbekiston</a:t>
            </a:r>
            <a:r>
              <a:rPr lang="en-US" b="1" dirty="0" smtClean="0"/>
              <a:t> </a:t>
            </a:r>
            <a:r>
              <a:rPr lang="en-US" b="1" dirty="0" err="1" smtClean="0"/>
              <a:t>tashqi</a:t>
            </a:r>
            <a:r>
              <a:rPr lang="en-US" b="1" dirty="0" smtClean="0"/>
              <a:t> </a:t>
            </a:r>
            <a:r>
              <a:rPr lang="en-US" b="1" dirty="0" err="1" smtClean="0"/>
              <a:t>siyosatining</a:t>
            </a:r>
            <a:r>
              <a:rPr lang="en-US" b="1" dirty="0" smtClean="0"/>
              <a:t> </a:t>
            </a:r>
            <a:r>
              <a:rPr lang="en-US" b="1" dirty="0" err="1" smtClean="0"/>
              <a:t>ustuvor</a:t>
            </a:r>
            <a:r>
              <a:rPr lang="en-US" b="1" dirty="0" smtClean="0"/>
              <a:t> </a:t>
            </a:r>
            <a:r>
              <a:rPr lang="en-US" b="1" dirty="0" err="1" smtClean="0"/>
              <a:t>yo'nalishlaridan</a:t>
            </a:r>
            <a:r>
              <a:rPr lang="en-US" b="1" dirty="0" smtClean="0"/>
              <a:t> </a:t>
            </a:r>
            <a:r>
              <a:rPr lang="en-US" b="1" dirty="0" err="1" smtClean="0"/>
              <a:t>yana</a:t>
            </a:r>
            <a:r>
              <a:rPr lang="en-US" b="1" dirty="0" smtClean="0"/>
              <a:t> </a:t>
            </a:r>
            <a:r>
              <a:rPr lang="en-US" b="1" dirty="0" err="1" smtClean="0"/>
              <a:t>biri</a:t>
            </a:r>
            <a:r>
              <a:rPr lang="en-US" b="1" dirty="0" smtClean="0"/>
              <a:t> – </a:t>
            </a:r>
            <a:r>
              <a:rPr lang="en-US" b="1" dirty="0" err="1" smtClean="0"/>
              <a:t>mintaqaviy</a:t>
            </a:r>
            <a:r>
              <a:rPr lang="en-US" b="1" dirty="0" smtClean="0"/>
              <a:t> </a:t>
            </a:r>
            <a:r>
              <a:rPr lang="en-US" b="1" dirty="0" err="1" smtClean="0"/>
              <a:t>va</a:t>
            </a:r>
            <a:r>
              <a:rPr lang="en-US" b="1" dirty="0" smtClean="0"/>
              <a:t> global </a:t>
            </a:r>
            <a:r>
              <a:rPr lang="en-US" b="1" dirty="0" err="1" smtClean="0"/>
              <a:t>miqyosda</a:t>
            </a:r>
            <a:r>
              <a:rPr lang="en-US" b="1" dirty="0" smtClean="0"/>
              <a:t> </a:t>
            </a:r>
            <a:r>
              <a:rPr lang="en-US" b="1" dirty="0" err="1" smtClean="0"/>
              <a:t>tinchlik</a:t>
            </a:r>
            <a:r>
              <a:rPr lang="en-US" b="1" dirty="0" smtClean="0"/>
              <a:t> </a:t>
            </a:r>
            <a:r>
              <a:rPr lang="en-US" b="1" dirty="0" err="1" smtClean="0"/>
              <a:t>va</a:t>
            </a:r>
            <a:r>
              <a:rPr lang="en-US" b="1" dirty="0" smtClean="0"/>
              <a:t> </a:t>
            </a:r>
            <a:r>
              <a:rPr lang="en-US" b="1" dirty="0" err="1" smtClean="0"/>
              <a:t>barqarorlikni</a:t>
            </a:r>
            <a:r>
              <a:rPr lang="en-US" b="1" dirty="0" smtClean="0"/>
              <a:t> </a:t>
            </a:r>
            <a:r>
              <a:rPr lang="en-US" b="1" dirty="0" err="1" smtClean="0"/>
              <a:t>saqlashdagi</a:t>
            </a:r>
            <a:r>
              <a:rPr lang="en-US" b="1" dirty="0" smtClean="0"/>
              <a:t> </a:t>
            </a:r>
            <a:r>
              <a:rPr lang="en-US" b="1" dirty="0" err="1" smtClean="0"/>
              <a:t>xalqaro</a:t>
            </a:r>
            <a:r>
              <a:rPr lang="en-US" b="1" dirty="0" smtClean="0"/>
              <a:t> </a:t>
            </a:r>
            <a:r>
              <a:rPr lang="en-US" b="1" dirty="0" err="1" smtClean="0"/>
              <a:t>hamkorlikdir</a:t>
            </a:r>
            <a:r>
              <a:rPr lang="en-US" b="1" dirty="0" smtClean="0"/>
              <a:t>. </a:t>
            </a:r>
            <a:r>
              <a:rPr lang="en-US" b="1" dirty="0" err="1" smtClean="0"/>
              <a:t>Xavfsizlikning</a:t>
            </a:r>
            <a:r>
              <a:rPr lang="en-US" b="1" dirty="0" smtClean="0"/>
              <a:t> </a:t>
            </a:r>
            <a:r>
              <a:rPr lang="en-US" b="1" dirty="0" err="1" smtClean="0"/>
              <a:t>uzviyligi</a:t>
            </a:r>
            <a:r>
              <a:rPr lang="en-US" b="1" dirty="0" smtClean="0"/>
              <a:t> </a:t>
            </a:r>
            <a:r>
              <a:rPr lang="en-US" b="1" dirty="0" err="1" smtClean="0"/>
              <a:t>to'g’risidagi</a:t>
            </a:r>
            <a:r>
              <a:rPr lang="en-US" b="1" dirty="0" smtClean="0"/>
              <a:t> </a:t>
            </a:r>
            <a:r>
              <a:rPr lang="en-US" b="1" dirty="0" err="1" smtClean="0"/>
              <a:t>eng</a:t>
            </a:r>
            <a:r>
              <a:rPr lang="en-US" b="1" dirty="0" smtClean="0"/>
              <a:t> </a:t>
            </a:r>
            <a:r>
              <a:rPr lang="en-US" b="1" dirty="0" err="1" smtClean="0"/>
              <a:t>asosiy</a:t>
            </a:r>
            <a:r>
              <a:rPr lang="en-US" b="1" dirty="0" smtClean="0"/>
              <a:t> </a:t>
            </a:r>
            <a:r>
              <a:rPr lang="en-US" b="1" dirty="0" err="1" smtClean="0"/>
              <a:t>tamoyilga</a:t>
            </a:r>
            <a:r>
              <a:rPr lang="en-US" b="1" dirty="0" smtClean="0"/>
              <a:t> </a:t>
            </a:r>
            <a:r>
              <a:rPr lang="en-US" b="1" dirty="0" err="1" smtClean="0"/>
              <a:t>asoslangan</a:t>
            </a:r>
            <a:r>
              <a:rPr lang="en-US" b="1" dirty="0" smtClean="0"/>
              <a:t> </a:t>
            </a:r>
            <a:r>
              <a:rPr lang="en-US" b="1" dirty="0" err="1" smtClean="0"/>
              <a:t>holda</a:t>
            </a:r>
            <a:r>
              <a:rPr lang="en-US" b="1" dirty="0" smtClean="0"/>
              <a:t>, </a:t>
            </a:r>
            <a:r>
              <a:rPr lang="en-US" b="1" dirty="0" err="1" smtClean="0"/>
              <a:t>O’zbekiston</a:t>
            </a:r>
            <a:r>
              <a:rPr lang="en-US" b="1" dirty="0" smtClean="0"/>
              <a:t> </a:t>
            </a:r>
            <a:r>
              <a:rPr lang="en-US" b="1" dirty="0" err="1" smtClean="0"/>
              <a:t>xalqaro</a:t>
            </a:r>
            <a:r>
              <a:rPr lang="en-US" b="1" dirty="0" smtClean="0"/>
              <a:t> </a:t>
            </a:r>
            <a:r>
              <a:rPr lang="en-US" b="1" dirty="0" err="1" smtClean="0"/>
              <a:t>tuzilmalarning</a:t>
            </a:r>
            <a:r>
              <a:rPr lang="en-US" b="1" dirty="0" smtClean="0"/>
              <a:t>, </a:t>
            </a:r>
            <a:r>
              <a:rPr lang="en-US" b="1" dirty="0" err="1" smtClean="0"/>
              <a:t>eng</a:t>
            </a:r>
            <a:r>
              <a:rPr lang="en-US" b="1" dirty="0" smtClean="0"/>
              <a:t> </a:t>
            </a:r>
            <a:r>
              <a:rPr lang="en-US" b="1" dirty="0" err="1" smtClean="0"/>
              <a:t>avvalo</a:t>
            </a:r>
            <a:r>
              <a:rPr lang="en-US" b="1" dirty="0" smtClean="0"/>
              <a:t>, </a:t>
            </a:r>
            <a:r>
              <a:rPr lang="en-US" b="1" dirty="0" err="1" smtClean="0"/>
              <a:t>BMTning</a:t>
            </a:r>
            <a:r>
              <a:rPr lang="en-US" b="1" dirty="0" smtClean="0"/>
              <a:t> </a:t>
            </a:r>
            <a:r>
              <a:rPr lang="en-US" b="1" dirty="0" err="1" smtClean="0"/>
              <a:t>xalqaro</a:t>
            </a:r>
            <a:r>
              <a:rPr lang="en-US" b="1" dirty="0" smtClean="0"/>
              <a:t> </a:t>
            </a:r>
            <a:r>
              <a:rPr lang="en-US" b="1" dirty="0" err="1" smtClean="0"/>
              <a:t>va</a:t>
            </a:r>
            <a:r>
              <a:rPr lang="en-US" b="1" dirty="0" smtClean="0"/>
              <a:t> </a:t>
            </a:r>
            <a:r>
              <a:rPr lang="en-US" b="1" dirty="0" err="1" smtClean="0"/>
              <a:t>mintaqaviy</a:t>
            </a:r>
            <a:r>
              <a:rPr lang="en-US" b="1" dirty="0" smtClean="0"/>
              <a:t> </a:t>
            </a:r>
            <a:r>
              <a:rPr lang="en-US" b="1" dirty="0" err="1" smtClean="0"/>
              <a:t>xavfsizlik</a:t>
            </a:r>
            <a:r>
              <a:rPr lang="en-US" b="1" dirty="0" smtClean="0"/>
              <a:t> </a:t>
            </a:r>
            <a:r>
              <a:rPr lang="en-US" b="1" dirty="0" err="1" smtClean="0"/>
              <a:t>va</a:t>
            </a:r>
            <a:r>
              <a:rPr lang="en-US" b="1" dirty="0" smtClean="0"/>
              <a:t> </a:t>
            </a:r>
            <a:r>
              <a:rPr lang="en-US" b="1" dirty="0" err="1" smtClean="0"/>
              <a:t>barqarorlikni</a:t>
            </a:r>
            <a:r>
              <a:rPr lang="en-US" b="1" dirty="0" smtClean="0"/>
              <a:t> </a:t>
            </a:r>
            <a:r>
              <a:rPr lang="en-US" b="1" dirty="0" err="1" smtClean="0"/>
              <a:t>ta'minlashdagi</a:t>
            </a:r>
            <a:r>
              <a:rPr lang="en-US" b="1" dirty="0" smtClean="0"/>
              <a:t> </a:t>
            </a:r>
            <a:r>
              <a:rPr lang="en-US" b="1" dirty="0" err="1" smtClean="0"/>
              <a:t>rolini</a:t>
            </a:r>
            <a:r>
              <a:rPr lang="en-US" b="1" dirty="0" smtClean="0"/>
              <a:t> </a:t>
            </a:r>
            <a:r>
              <a:rPr lang="en-US" b="1" dirty="0" err="1" smtClean="0"/>
              <a:t>kuchaytirish</a:t>
            </a:r>
            <a:r>
              <a:rPr lang="en-US" b="1" dirty="0" smtClean="0"/>
              <a:t> </a:t>
            </a:r>
            <a:r>
              <a:rPr lang="en-US" b="1" dirty="0" err="1" smtClean="0"/>
              <a:t>zarurligini</a:t>
            </a:r>
            <a:r>
              <a:rPr lang="en-US" b="1" dirty="0" smtClean="0"/>
              <a:t> </a:t>
            </a:r>
            <a:r>
              <a:rPr lang="en-US" b="1" dirty="0" err="1" smtClean="0"/>
              <a:t>ta'kidlab</a:t>
            </a:r>
            <a:r>
              <a:rPr lang="en-US" b="1" dirty="0" smtClean="0"/>
              <a:t> </a:t>
            </a:r>
            <a:r>
              <a:rPr lang="en-US" b="1" dirty="0" err="1" smtClean="0"/>
              <a:t>kelgan</a:t>
            </a:r>
            <a:r>
              <a:rPr lang="en-US" b="1" dirty="0" smtClean="0"/>
              <a:t> </a:t>
            </a:r>
            <a:r>
              <a:rPr lang="en-US" b="1" dirty="0" err="1" smtClean="0"/>
              <a:t>va</a:t>
            </a:r>
            <a:r>
              <a:rPr lang="en-US" b="1" dirty="0" smtClean="0"/>
              <a:t> </a:t>
            </a:r>
            <a:r>
              <a:rPr lang="en-US" b="1" dirty="0" err="1" smtClean="0"/>
              <a:t>bundan</a:t>
            </a:r>
            <a:r>
              <a:rPr lang="en-US" b="1" dirty="0" smtClean="0"/>
              <a:t> </a:t>
            </a:r>
            <a:r>
              <a:rPr lang="en-US" b="1" dirty="0" err="1" smtClean="0"/>
              <a:t>keyin</a:t>
            </a:r>
            <a:r>
              <a:rPr lang="en-US" b="1" dirty="0" smtClean="0"/>
              <a:t> ham </a:t>
            </a:r>
            <a:r>
              <a:rPr lang="en-US" b="1" dirty="0" err="1" smtClean="0"/>
              <a:t>shunday</a:t>
            </a:r>
            <a:r>
              <a:rPr lang="en-US" b="1" dirty="0" smtClean="0"/>
              <a:t> </a:t>
            </a:r>
            <a:r>
              <a:rPr lang="en-US" b="1" dirty="0" err="1" smtClean="0"/>
              <a:t>qiladi</a:t>
            </a:r>
            <a:r>
              <a:rPr lang="en-US" b="1" dirty="0" smtClean="0"/>
              <a:t>.</a:t>
            </a:r>
            <a:endParaRPr lang="ru-RU" b="1" dirty="0" smtClean="0"/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684807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азовая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40</TotalTime>
  <Words>660</Words>
  <Application>Microsoft Office PowerPoint</Application>
  <PresentationFormat>Экран (4:3)</PresentationFormat>
  <Paragraphs>18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Базовая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KADIROV</cp:lastModifiedBy>
  <cp:revision>7</cp:revision>
  <dcterms:created xsi:type="dcterms:W3CDTF">2014-11-27T13:03:37Z</dcterms:created>
  <dcterms:modified xsi:type="dcterms:W3CDTF">2017-01-23T12:04:19Z</dcterms:modified>
</cp:coreProperties>
</file>